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5" r:id="rId7"/>
    <p:sldId id="261" r:id="rId8"/>
    <p:sldId id="260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B031B"/>
    <a:srgbClr val="DA3726"/>
    <a:srgbClr val="FF2121"/>
    <a:srgbClr val="3333FF"/>
    <a:srgbClr val="FFAB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ABAB"/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7EFB4A-A2ED-41E4-8410-4FB58FF17B5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10DDE-5AEA-45F7-AA6C-7627C6115D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42;&#1057;&#1058;&#1056;&#1045;&#1063;&#1040;%20&#1042;&#1045;&#1057;&#1053;&#1067;%2021\&#1053;&#1077;&#1080;&#1079;&#1074;&#1077;&#1089;&#1090;&#1077;&#1085;%20-%20&#1074;&#1077;&#1089;&#1085;&#1072;%20&#1082;&#1088;&#1072;&#1089;&#1085;&#1072;%20&#1085;&#1072;%20&#1095;&#1077;&#1084;%20&#1087;&#1088;&#1080;&#1096;&#1083;&#1072;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42;&#1057;&#1058;&#1056;&#1045;&#1063;&#1040;%20&#1042;&#1045;&#1057;&#1053;&#1067;%2021\&#1042;&#1077;&#1089;&#1077;&#1085;&#1085;&#1080;&#1077;%20&#1079;&#1072;&#1082;&#1083;&#1080;&#1095;&#1082;&#1080;%20-%20&#1046;&#1072;&#1074;&#1086;&#1088;&#1086;&#1085;&#1082;&#1080;%20-%20&#1085;&#1086;&#1075;&#1080;%20&#1090;&#1086;&#1085;&#1082;&#1080;&#1077;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94421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66"/>
                </a:solidFill>
              </a:rPr>
              <a:t>Лики праздника 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640960" cy="20162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Обучающее пособие для детей дошкольного возраста</a:t>
            </a:r>
          </a:p>
          <a:p>
            <a:pPr algn="ctr"/>
            <a:r>
              <a:rPr lang="ru-RU" dirty="0" smtClean="0"/>
              <a:t>Автор: музыкальный руководитель </a:t>
            </a:r>
            <a:r>
              <a:rPr lang="ru-RU" dirty="0" err="1" smtClean="0"/>
              <a:t>Гаспринская</a:t>
            </a:r>
            <a:r>
              <a:rPr lang="ru-RU" dirty="0" smtClean="0"/>
              <a:t> </a:t>
            </a:r>
            <a:r>
              <a:rPr lang="ru-RU" dirty="0" err="1" smtClean="0"/>
              <a:t>Анжелика</a:t>
            </a:r>
            <a:r>
              <a:rPr lang="ru-RU" dirty="0" smtClean="0"/>
              <a:t> </a:t>
            </a:r>
            <a:r>
              <a:rPr lang="ru-RU" dirty="0" smtClean="0"/>
              <a:t>Анатольевна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37444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2"/>
            <a:ext cx="4680520" cy="5383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Игра «Ручеек»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3105472" cy="49076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Хоровод-игра «Ручеёк» - это старинная игра-обряд, которая символизировала таяние снега. Солнышко согрело землю, растаял снег, всюду побежали журчащие ручейки.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363566542_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196752"/>
            <a:ext cx="5411431" cy="505164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454152" cy="682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Свистульки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412776"/>
            <a:ext cx="2817440" cy="4835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Звучание глиняной свистульки и окарины похоже на пение птиц, поэтому дети по традиции выходили на улицу и играли на свистульках, считая, что птицы услышат и прилетят, а на своих крылышках принесут весну.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F25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84784"/>
            <a:ext cx="5317430" cy="424847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97043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Хороводы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Бурных плясок не устраивали, потому - что   это период Великого поста: нельзя сильно веселиться, развлекаться, есть мясо и продукты животного происхождения, но хороводы водили, дети играли в весенние игры.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F25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72816"/>
            <a:ext cx="5245422" cy="410649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6824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Украшение деревьев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 народной традиции часто украшают деревья. При встрече весны тоже украшали деревья птичками, лентами, колокольчиками.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DSCF25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628800"/>
            <a:ext cx="5389438" cy="4250506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066155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11560" y="90872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2121"/>
                </a:solidFill>
              </a:rPr>
              <a:t>Праздник </a:t>
            </a:r>
          </a:p>
          <a:p>
            <a:pPr algn="ctr"/>
            <a:r>
              <a:rPr lang="ru-RU" sz="5400" b="1" dirty="0" smtClean="0">
                <a:solidFill>
                  <a:srgbClr val="FF2121"/>
                </a:solidFill>
              </a:rPr>
              <a:t>Встреча весны</a:t>
            </a:r>
            <a:endParaRPr lang="ru-RU" sz="5400" b="1" dirty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6824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Весна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340768"/>
            <a:ext cx="3249488" cy="490763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На Руси всегда очень серьёзно относились ко времени, предшествующему лету - красавице Весне. Весну всегда ждали, встречали, закликали, гукали, чтобы пришла она с теплом, с доброй погодой, с хлебом, с богатым урожаем.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Весну закликали несколько раз. Существуют даты, которые считаются для </a:t>
            </a:r>
            <a:r>
              <a:rPr lang="ru-RU" sz="1800" b="1" dirty="0" err="1" smtClean="0">
                <a:solidFill>
                  <a:srgbClr val="002060"/>
                </a:solidFill>
              </a:rPr>
              <a:t>заклички</a:t>
            </a:r>
            <a:r>
              <a:rPr lang="ru-RU" sz="1800" b="1" dirty="0" smtClean="0">
                <a:solidFill>
                  <a:srgbClr val="002060"/>
                </a:solidFill>
              </a:rPr>
              <a:t> наиболее подходящими. Одна из таких дат – 22 марта. </a:t>
            </a:r>
          </a:p>
          <a:p>
            <a:endParaRPr lang="ru-RU" dirty="0"/>
          </a:p>
        </p:txBody>
      </p:sp>
      <p:pic>
        <p:nvPicPr>
          <p:cNvPr id="6" name="Содержимое 5" descr="kartina_2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1" y="1178641"/>
            <a:ext cx="5573079" cy="4410599"/>
          </a:xfrm>
        </p:spPr>
      </p:pic>
      <p:sp>
        <p:nvSpPr>
          <p:cNvPr id="7" name="TextBox 6"/>
          <p:cNvSpPr txBox="1"/>
          <p:nvPr/>
        </p:nvSpPr>
        <p:spPr>
          <a:xfrm>
            <a:off x="3491880" y="5751840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Художник И. Левитан «Март»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14352"/>
            <a:ext cx="3177480" cy="682400"/>
          </a:xfrm>
        </p:spPr>
        <p:txBody>
          <a:bodyPr/>
          <a:lstStyle/>
          <a:p>
            <a:pPr algn="ctr"/>
            <a:r>
              <a:rPr lang="ru-RU" sz="4400" b="1" dirty="0" err="1" smtClean="0">
                <a:solidFill>
                  <a:srgbClr val="FFFF00"/>
                </a:solidFill>
              </a:rPr>
              <a:t>Заклички</a:t>
            </a:r>
            <a:r>
              <a:rPr lang="ru-RU" sz="4400" b="1" dirty="0" smtClean="0">
                <a:solidFill>
                  <a:srgbClr val="FF0066"/>
                </a:solidFill>
              </a:rPr>
              <a:t> </a:t>
            </a:r>
            <a:endParaRPr lang="ru-RU" sz="4400" b="1" dirty="0">
              <a:solidFill>
                <a:srgbClr val="FF00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12776"/>
            <a:ext cx="3177480" cy="4835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Чаще всего весну или птиц призывали - "кликали" в "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закличках</a:t>
            </a:r>
            <a:r>
              <a:rPr lang="ru-RU" sz="2000" b="1" dirty="0" smtClean="0">
                <a:solidFill>
                  <a:srgbClr val="002060"/>
                </a:solidFill>
              </a:rPr>
              <a:t>" или веснянках - песенках с печальным протяжным напевом. Хозяйки выпекали из теста птичек - жаворонков, с которыми дети, а иногда молодежь или женщины, выходили зазывать птиц и весну.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velikoden_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548680"/>
            <a:ext cx="7272808" cy="5431718"/>
          </a:xfrm>
        </p:spPr>
      </p:pic>
      <p:pic>
        <p:nvPicPr>
          <p:cNvPr id="8" name="Неизвестен - весна красна на чем пришл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23928" y="5157192"/>
            <a:ext cx="1016496" cy="1016496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476672"/>
            <a:ext cx="3249488" cy="57717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Птичек развешивали и раскладывали на возвышенных местах, подкидывали в воздух, оставляли на проталинах, имитируя прилет настоящих жаворонков или куликов.</a:t>
            </a:r>
            <a:r>
              <a:rPr lang="ru-RU" sz="2800" dirty="0" smtClean="0"/>
              <a:t>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zaklikanie_ptic_optim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24744"/>
            <a:ext cx="5389438" cy="4968552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476672"/>
            <a:ext cx="2743200" cy="764704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22 марта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620688"/>
            <a:ext cx="3033464" cy="5627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Есть определенные даты когда встречали, закликали весну.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Церковный </a:t>
            </a:r>
            <a:r>
              <a:rPr lang="ru-RU" sz="2000" b="1" dirty="0" smtClean="0">
                <a:solidFill>
                  <a:srgbClr val="002060"/>
                </a:solidFill>
              </a:rPr>
              <a:t>праздник  - день памяти сорока </a:t>
            </a:r>
            <a:r>
              <a:rPr lang="ru-RU" sz="2000" b="1" dirty="0" err="1" smtClean="0">
                <a:solidFill>
                  <a:srgbClr val="002060"/>
                </a:solidFill>
              </a:rPr>
              <a:t>Севастийских</a:t>
            </a:r>
            <a:r>
              <a:rPr lang="ru-RU" sz="2000" b="1" dirty="0" smtClean="0">
                <a:solidFill>
                  <a:srgbClr val="002060"/>
                </a:solidFill>
              </a:rPr>
              <a:t> мучеников, день весеннего равноденствия, когда день становится равен ночи, светлое время суток – темному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Есть поверье, что в этот день из теплых стран прилетают сорок разных птиц, и первая из них – жаворонок.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8924664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95636" y="1412776"/>
            <a:ext cx="5548364" cy="4896544"/>
          </a:xfrm>
        </p:spPr>
      </p:pic>
      <p:pic>
        <p:nvPicPr>
          <p:cNvPr id="7" name="Весенние заклички - Жаворонки - ноги тонк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07904" y="5229200"/>
            <a:ext cx="944488" cy="944488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Благовещение Пресвятой Богородицы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196752"/>
            <a:ext cx="3240360" cy="50516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Церковный праздник к которому приурочивали </a:t>
            </a:r>
            <a:r>
              <a:rPr lang="ru-RU" sz="2400" b="1" dirty="0" err="1" smtClean="0">
                <a:solidFill>
                  <a:srgbClr val="002060"/>
                </a:solidFill>
              </a:rPr>
              <a:t>закликание</a:t>
            </a:r>
            <a:r>
              <a:rPr lang="ru-RU" sz="2400" b="1" dirty="0" smtClean="0">
                <a:solidFill>
                  <a:srgbClr val="002060"/>
                </a:solidFill>
              </a:rPr>
              <a:t> птиц и весны.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 этот день Архангел Гавриил принес Деве Марии благую весть о грядущем рождении от Нее Спасителя мира Иисуса Христа.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93c9f66702c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1100105"/>
            <a:ext cx="5248517" cy="514829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Печенье «Жаворонки»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352928" cy="15121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 традиции выпекали печенье в форме птичек жаворонков. Печенье могло </a:t>
            </a:r>
            <a:r>
              <a:rPr lang="ru-RU" dirty="0" smtClean="0">
                <a:solidFill>
                  <a:srgbClr val="002060"/>
                </a:solidFill>
              </a:rPr>
              <a:t>быть разной формы, из разной муки ржаной или пшеничной.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f407c14bba7ad93365d30c852496f878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150069" cy="3672408"/>
          </a:xfrm>
        </p:spPr>
      </p:pic>
      <p:pic>
        <p:nvPicPr>
          <p:cNvPr id="8" name="Содержимое 7" descr="zhavoronki_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1" y="2492896"/>
            <a:ext cx="4176464" cy="374441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Обряд отпускания птиц на волю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2961456" cy="4835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Издревле существовал такой красивый обычай в этот праздник отпускать птиц на волю, чтобы вместе с птицами полную свободу от зимы обретала и природа, чтобы вместе с вольной жизнью и звонким пением птиц в свои права полностью вступала весна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x_8219e5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412776"/>
            <a:ext cx="5533307" cy="4752528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449</Words>
  <Application>Microsoft Office PowerPoint</Application>
  <PresentationFormat>Экран (4:3)</PresentationFormat>
  <Paragraphs>31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Лики праздника </vt:lpstr>
      <vt:lpstr>Слайд 2</vt:lpstr>
      <vt:lpstr>Весна</vt:lpstr>
      <vt:lpstr>Заклички </vt:lpstr>
      <vt:lpstr>Слайд 5</vt:lpstr>
      <vt:lpstr>22 марта</vt:lpstr>
      <vt:lpstr>Благовещение Пресвятой Богородицы</vt:lpstr>
      <vt:lpstr>Печенье «Жаворонки»</vt:lpstr>
      <vt:lpstr>Обряд отпускания птиц на волю</vt:lpstr>
      <vt:lpstr>Игра «Ручеек»</vt:lpstr>
      <vt:lpstr>Свистульки</vt:lpstr>
      <vt:lpstr>Хороводы</vt:lpstr>
      <vt:lpstr>Украшение деревьев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Лики праздника </dc:title>
  <dc:creator>User</dc:creator>
  <cp:lastModifiedBy>User</cp:lastModifiedBy>
  <cp:revision>29</cp:revision>
  <dcterms:created xsi:type="dcterms:W3CDTF">2014-03-31T05:17:23Z</dcterms:created>
  <dcterms:modified xsi:type="dcterms:W3CDTF">2021-03-27T17:16:32Z</dcterms:modified>
</cp:coreProperties>
</file>