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3.jpeg" ContentType="image/jpeg"/>
  <Override PartName="/ppt/media/image12.png" ContentType="image/png"/>
  <Override PartName="/ppt/media/image22.png" ContentType="image/png"/>
  <Override PartName="/ppt/media/image21.png" ContentType="image/png"/>
  <Override PartName="/ppt/media/image27.png" ContentType="image/png"/>
  <Override PartName="/ppt/media/image4.png" ContentType="image/png"/>
  <Override PartName="/ppt/media/image13.jpeg" ContentType="image/jpeg"/>
  <Override PartName="/ppt/media/image5.png" ContentType="image/png"/>
  <Override PartName="/ppt/media/image29.jpeg" ContentType="image/jpeg"/>
  <Override PartName="/ppt/media/image30.png" ContentType="image/png"/>
  <Override PartName="/ppt/media/image10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14.jpeg" ContentType="image/jpeg"/>
  <Override PartName="/ppt/media/image8.png" ContentType="image/png"/>
  <Override PartName="/ppt/media/image9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32.png" ContentType="image/png"/>
  <Override PartName="/ppt/media/image2.png" ContentType="image/png"/>
  <Override PartName="/ppt/media/image25.png" ContentType="image/png"/>
  <Override PartName="/ppt/media/image31.png" ContentType="image/png"/>
  <Override PartName="/ppt/media/image1.png" ContentType="image/png"/>
  <Override PartName="/ppt/media/image2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8.jpeg" ContentType="image/jpeg"/>
  <Override PartName="/ppt/media/image19.png" ContentType="image/png"/>
  <Override PartName="/ppt/presProps.xml" ContentType="application/vnd.openxmlformats-officedocument.presentationml.presPro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46F83D6-3C66-4BFA-8072-47347726A89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FEDD172-7681-4E3C-B9AA-3892B5D939A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4C6DCEC-D8DC-4298-A51A-8299A51B601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4DFE0EE-CB51-4A20-943D-AE2393B8250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FF72458-4DD3-447D-9354-143C9EC73F9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006A152-0151-40F9-BEAE-56DF596611A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85FC34A-09F7-4751-9293-47C65A8139C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E93D5E3-BCB3-4918-93C8-B29B86DFFDB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A3A358A-FC1D-49CF-9777-36A453C7995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B6E0717-D189-4256-8E06-C8B83457516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1C06144-2ADF-4FD2-96AA-2132203892F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CA46149-CCD8-4A43-9059-9944E68C387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734B19C-D3FA-48FB-88B6-90D9012D92A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8E81FAF-35FC-43F4-B5BE-ED0906A7431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CACCAEE-F42A-40BE-B836-9C58295AA47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26772AB-550E-4C28-9C59-253B90297D0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F6C4B43-0718-4C1C-AF42-092BFE16315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FFE82EB-EC8F-42A6-A170-F81131C3493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D144A6B-B1FC-49EC-80C9-2B1D06D15A8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6B34931-CA7F-40F9-8203-9762B4E4255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2A9F2ED-9BDC-4BFE-ABEE-274944A21B4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3E66320-8A19-41A1-B4F1-EE5027DDBBF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F84D206-5DBF-4803-85B1-920F7DF0DBC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443A43A-3564-42E6-9239-365C3F705B2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a9c"/>
            </a:gs>
            <a:gs pos="100000">
              <a:srgbClr val="ffefb5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A3975A9-E85A-4B71-B03D-4B746718C53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a9c"/>
            </a:gs>
            <a:gs pos="100000">
              <a:srgbClr val="ffefb5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4CD00C9-81CB-4738-9582-0815B977982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250280" y="307800"/>
            <a:ext cx="10011240" cy="2332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ru-RU" sz="4800" spc="-1" strike="noStrike">
                <a:solidFill>
                  <a:srgbClr val="0070c0"/>
                </a:solidFill>
                <a:latin typeface="XO Thames"/>
              </a:rPr>
              <a:t>«Народные сказки о животных в воспитании дошкольников»</a:t>
            </a:r>
            <a:endParaRPr b="0" lang="en-US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Box 4"/>
          <p:cNvSpPr/>
          <p:nvPr/>
        </p:nvSpPr>
        <p:spPr>
          <a:xfrm>
            <a:off x="7026120" y="4861080"/>
            <a:ext cx="462780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c00000"/>
                </a:solidFill>
                <a:latin typeface="XO Thames"/>
              </a:rPr>
              <a:t>Подготовила воспитатель  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c00000"/>
                </a:solidFill>
                <a:latin typeface="XO Thames"/>
              </a:rPr>
              <a:t>ГБДОУ 31 Василеостровского района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c00000"/>
                </a:solidFill>
                <a:latin typeface="XO Thames"/>
              </a:rPr>
              <a:t>Азизова Светлана Валентиновна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Рисунок 9" descr=""/>
          <p:cNvPicPr/>
          <p:nvPr/>
        </p:nvPicPr>
        <p:blipFill>
          <a:blip r:embed="rId1"/>
          <a:stretch/>
        </p:blipFill>
        <p:spPr>
          <a:xfrm>
            <a:off x="874080" y="2481840"/>
            <a:ext cx="5554440" cy="378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1" descr=""/>
          <p:cNvPicPr/>
          <p:nvPr/>
        </p:nvPicPr>
        <p:blipFill>
          <a:blip r:embed="rId1"/>
          <a:stretch/>
        </p:blipFill>
        <p:spPr>
          <a:xfrm>
            <a:off x="49320" y="1000080"/>
            <a:ext cx="3960360" cy="5268960"/>
          </a:xfrm>
          <a:prstGeom prst="rect">
            <a:avLst/>
          </a:prstGeom>
          <a:ln w="0">
            <a:noFill/>
          </a:ln>
        </p:spPr>
      </p:pic>
      <p:pic>
        <p:nvPicPr>
          <p:cNvPr id="125" name="Рисунок 3" descr=""/>
          <p:cNvPicPr/>
          <p:nvPr/>
        </p:nvPicPr>
        <p:blipFill>
          <a:blip r:embed="rId2"/>
          <a:stretch/>
        </p:blipFill>
        <p:spPr>
          <a:xfrm>
            <a:off x="2640960" y="276480"/>
            <a:ext cx="4779360" cy="1176120"/>
          </a:xfrm>
          <a:prstGeom prst="rect">
            <a:avLst/>
          </a:prstGeom>
          <a:ln w="0">
            <a:noFill/>
          </a:ln>
        </p:spPr>
      </p:pic>
      <p:sp>
        <p:nvSpPr>
          <p:cNvPr id="126" name="Пузырек для мыслей: облако 4"/>
          <p:cNvSpPr/>
          <p:nvPr/>
        </p:nvSpPr>
        <p:spPr>
          <a:xfrm>
            <a:off x="3629160" y="4811040"/>
            <a:ext cx="6314760" cy="1623240"/>
          </a:xfrm>
          <a:prstGeom prst="cloudCallout">
            <a:avLst>
              <a:gd name="adj1" fmla="val -43550"/>
              <a:gd name="adj2" fmla="val -136474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600" spc="-1" strike="noStrike">
                <a:solidFill>
                  <a:srgbClr val="17375e"/>
                </a:solidFill>
                <a:latin typeface="Comic Sans MS"/>
                <a:ea typeface="SimSun"/>
              </a:rPr>
              <a:t>«Медведь, хоть и старый, - двух лисиц стоит»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Прямоугольник: скругленные углы 5"/>
          <p:cNvSpPr/>
          <p:nvPr/>
        </p:nvSpPr>
        <p:spPr>
          <a:xfrm>
            <a:off x="8281080" y="536760"/>
            <a:ext cx="3139200" cy="4181040"/>
          </a:xfrm>
          <a:prstGeom prst="roundRect">
            <a:avLst>
              <a:gd name="adj" fmla="val 16667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XO Thames"/>
              </a:rPr>
              <a:t>Мишка-косолапый, Мишутка, Михаил Потапович, Топтыгин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Box 7"/>
          <p:cNvSpPr/>
          <p:nvPr/>
        </p:nvSpPr>
        <p:spPr>
          <a:xfrm>
            <a:off x="3877200" y="2010960"/>
            <a:ext cx="3504960" cy="13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XO Thames"/>
              </a:rPr>
              <a:t>Добрый, глупый, неуклюжий, грубый, наивный.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/>
          <p:cNvSpPr/>
          <p:nvPr/>
        </p:nvSpPr>
        <p:spPr>
          <a:xfrm>
            <a:off x="2981160" y="615240"/>
            <a:ext cx="609552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ff0000"/>
                </a:solidFill>
                <a:latin typeface="Comic Sans MS"/>
              </a:rPr>
              <a:t>Примеры сказок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Рисунок 5" descr=""/>
          <p:cNvPicPr/>
          <p:nvPr/>
        </p:nvPicPr>
        <p:blipFill>
          <a:blip r:embed="rId1"/>
          <a:stretch/>
        </p:blipFill>
        <p:spPr>
          <a:xfrm>
            <a:off x="4613400" y="1720080"/>
            <a:ext cx="3041280" cy="381600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4" descr="http://online-bibliograph.ru/files/orig/6/8/1/68172ff33f48622b61d002555fb319ac.jpg"/>
          <p:cNvPicPr/>
          <p:nvPr/>
        </p:nvPicPr>
        <p:blipFill>
          <a:blip r:embed="rId2"/>
          <a:stretch/>
        </p:blipFill>
        <p:spPr>
          <a:xfrm>
            <a:off x="799560" y="2362320"/>
            <a:ext cx="3041280" cy="3708720"/>
          </a:xfrm>
          <a:prstGeom prst="rect">
            <a:avLst/>
          </a:prstGeom>
          <a:ln w="0">
            <a:noFill/>
          </a:ln>
        </p:spPr>
      </p:pic>
      <p:pic>
        <p:nvPicPr>
          <p:cNvPr id="132" name="Рисунок 7" descr=""/>
          <p:cNvPicPr/>
          <p:nvPr/>
        </p:nvPicPr>
        <p:blipFill>
          <a:blip r:embed="rId3"/>
          <a:stretch/>
        </p:blipFill>
        <p:spPr>
          <a:xfrm>
            <a:off x="8427240" y="2473920"/>
            <a:ext cx="2964960" cy="385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2"/>
          <p:cNvSpPr/>
          <p:nvPr/>
        </p:nvSpPr>
        <p:spPr>
          <a:xfrm>
            <a:off x="4376160" y="343080"/>
            <a:ext cx="483300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ff0000"/>
                </a:solidFill>
                <a:latin typeface="Comic Sans MS"/>
              </a:rPr>
              <a:t>Образ зайца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Picture 2" descr="http://img-fotki.yandex.ru/get/6614/158133068.8/0_9b784_a6e32a29_XL.jpg"/>
          <p:cNvPicPr/>
          <p:nvPr/>
        </p:nvPicPr>
        <p:blipFill>
          <a:blip r:embed="rId1"/>
          <a:stretch/>
        </p:blipFill>
        <p:spPr>
          <a:xfrm flipH="1">
            <a:off x="198720" y="1131120"/>
            <a:ext cx="4094640" cy="4785480"/>
          </a:xfrm>
          <a:prstGeom prst="rect">
            <a:avLst/>
          </a:prstGeom>
          <a:ln w="0">
            <a:noFill/>
          </a:ln>
        </p:spPr>
      </p:pic>
      <p:sp>
        <p:nvSpPr>
          <p:cNvPr id="135" name="TextBox 5"/>
          <p:cNvSpPr/>
          <p:nvPr/>
        </p:nvSpPr>
        <p:spPr>
          <a:xfrm>
            <a:off x="1567440" y="1041840"/>
            <a:ext cx="788400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Трусливый, слабый, находчивый, ловкий, боязливый, маленький.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Прямоугольник: скругленные углы 6"/>
          <p:cNvSpPr/>
          <p:nvPr/>
        </p:nvSpPr>
        <p:spPr>
          <a:xfrm>
            <a:off x="5915520" y="2155320"/>
            <a:ext cx="5586480" cy="1865880"/>
          </a:xfrm>
          <a:prstGeom prst="roundRect">
            <a:avLst>
              <a:gd name="adj" fmla="val 38140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Зайка-попрыгайка, косой, лопоухий, зайчик-побегайчик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Пузырек для мыслей: облако 9"/>
          <p:cNvSpPr/>
          <p:nvPr/>
        </p:nvSpPr>
        <p:spPr>
          <a:xfrm>
            <a:off x="3615480" y="4397040"/>
            <a:ext cx="4599720" cy="1865880"/>
          </a:xfrm>
          <a:prstGeom prst="cloudCallout">
            <a:avLst>
              <a:gd name="adj1" fmla="val -48014"/>
              <a:gd name="adj2" fmla="val -87000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17375e"/>
                </a:solidFill>
                <a:latin typeface="XO Thames"/>
              </a:rPr>
              <a:t>«Заяц самого себя боится».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" descr=""/>
          <p:cNvPicPr/>
          <p:nvPr/>
        </p:nvPicPr>
        <p:blipFill>
          <a:blip r:embed="rId1"/>
          <a:stretch/>
        </p:blipFill>
        <p:spPr>
          <a:xfrm>
            <a:off x="723960" y="1713600"/>
            <a:ext cx="2962440" cy="434844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3" descr=""/>
          <p:cNvPicPr/>
          <p:nvPr/>
        </p:nvPicPr>
        <p:blipFill>
          <a:blip r:embed="rId2"/>
          <a:stretch/>
        </p:blipFill>
        <p:spPr>
          <a:xfrm>
            <a:off x="3362760" y="385920"/>
            <a:ext cx="5261040" cy="1176120"/>
          </a:xfrm>
          <a:prstGeom prst="rect">
            <a:avLst/>
          </a:prstGeom>
          <a:ln w="0">
            <a:noFill/>
          </a:ln>
        </p:spPr>
      </p:pic>
      <p:pic>
        <p:nvPicPr>
          <p:cNvPr id="140" name="Picture 8" descr="http://www.ukazka.ru/img/g/uk219486.jpg"/>
          <p:cNvPicPr/>
          <p:nvPr/>
        </p:nvPicPr>
        <p:blipFill>
          <a:blip r:embed="rId3"/>
          <a:stretch/>
        </p:blipFill>
        <p:spPr>
          <a:xfrm>
            <a:off x="4624200" y="1713600"/>
            <a:ext cx="3128400" cy="429696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6" descr="http://diskontkniga.com.ua/prod_img/normal/75bd2c647f6c5ceaa4d0c7c747c8e993.jpg"/>
          <p:cNvPicPr/>
          <p:nvPr/>
        </p:nvPicPr>
        <p:blipFill>
          <a:blip r:embed="rId4"/>
          <a:stretch/>
        </p:blipFill>
        <p:spPr>
          <a:xfrm>
            <a:off x="8332200" y="1713600"/>
            <a:ext cx="2837160" cy="419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2"/>
          <p:cNvSpPr/>
          <p:nvPr/>
        </p:nvSpPr>
        <p:spPr>
          <a:xfrm>
            <a:off x="3963240" y="375840"/>
            <a:ext cx="609732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ff0000"/>
                </a:solidFill>
                <a:latin typeface="Comic Sans MS"/>
              </a:rPr>
              <a:t>Образ петуха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Picture 2" descr="http://www.playcast.ru/uploads/2015/10/11/15410537.png"/>
          <p:cNvPicPr/>
          <p:nvPr/>
        </p:nvPicPr>
        <p:blipFill>
          <a:blip r:embed="rId1"/>
          <a:stretch/>
        </p:blipFill>
        <p:spPr>
          <a:xfrm>
            <a:off x="718200" y="607320"/>
            <a:ext cx="4065120" cy="5472360"/>
          </a:xfrm>
          <a:prstGeom prst="rect">
            <a:avLst/>
          </a:prstGeom>
          <a:ln w="0">
            <a:noFill/>
          </a:ln>
        </p:spPr>
      </p:pic>
      <p:sp>
        <p:nvSpPr>
          <p:cNvPr id="144" name="TextBox 5"/>
          <p:cNvSpPr/>
          <p:nvPr/>
        </p:nvSpPr>
        <p:spPr>
          <a:xfrm>
            <a:off x="3200400" y="1145160"/>
            <a:ext cx="65426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XO Thames"/>
              </a:rPr>
              <a:t>Легкомысленный, самоуверенный, бывает мудрым помощником.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Прямоугольник: скругленные углы 6"/>
          <p:cNvSpPr/>
          <p:nvPr/>
        </p:nvSpPr>
        <p:spPr>
          <a:xfrm>
            <a:off x="8556120" y="2005920"/>
            <a:ext cx="2917440" cy="3489120"/>
          </a:xfrm>
          <a:prstGeom prst="roundRect">
            <a:avLst>
              <a:gd name="adj" fmla="val 16667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XO Thames"/>
              </a:rPr>
              <a:t>Петушок – золотой гребешок,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XO Thames"/>
              </a:rPr>
              <a:t>маслена бородушка, шелкова бородушка.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Пузырек для мыслей: облако 7"/>
          <p:cNvSpPr/>
          <p:nvPr/>
        </p:nvSpPr>
        <p:spPr>
          <a:xfrm>
            <a:off x="4163760" y="4145400"/>
            <a:ext cx="4765320" cy="2712240"/>
          </a:xfrm>
          <a:prstGeom prst="cloudCallout">
            <a:avLst>
              <a:gd name="adj1" fmla="val -17418"/>
              <a:gd name="adj2" fmla="val -87271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600" spc="-1" strike="noStrike">
                <a:solidFill>
                  <a:srgbClr val="17375e"/>
                </a:solidFill>
                <a:latin typeface="Comic Sans MS"/>
              </a:rPr>
              <a:t>«Петуху ячменное зернышко жемчужины дороже.»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Box 2"/>
          <p:cNvSpPr/>
          <p:nvPr/>
        </p:nvSpPr>
        <p:spPr>
          <a:xfrm>
            <a:off x="2955600" y="375840"/>
            <a:ext cx="609732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ff0000"/>
                </a:solidFill>
                <a:latin typeface="Comic Sans MS"/>
              </a:rPr>
              <a:t>Примеры сказок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Рисунок 3" descr=""/>
          <p:cNvPicPr/>
          <p:nvPr/>
        </p:nvPicPr>
        <p:blipFill>
          <a:blip r:embed="rId1"/>
          <a:stretch/>
        </p:blipFill>
        <p:spPr>
          <a:xfrm>
            <a:off x="8406720" y="1658160"/>
            <a:ext cx="2655360" cy="3986280"/>
          </a:xfrm>
          <a:prstGeom prst="rect">
            <a:avLst/>
          </a:prstGeom>
          <a:ln w="0">
            <a:noFill/>
          </a:ln>
        </p:spPr>
      </p:pic>
      <p:pic>
        <p:nvPicPr>
          <p:cNvPr id="149" name="Рисунок 4" descr=""/>
          <p:cNvPicPr/>
          <p:nvPr/>
        </p:nvPicPr>
        <p:blipFill>
          <a:blip r:embed="rId2"/>
          <a:stretch/>
        </p:blipFill>
        <p:spPr>
          <a:xfrm>
            <a:off x="4482720" y="1305360"/>
            <a:ext cx="3508200" cy="4824720"/>
          </a:xfrm>
          <a:prstGeom prst="rect">
            <a:avLst/>
          </a:prstGeom>
          <a:ln w="0">
            <a:noFill/>
          </a:ln>
        </p:spPr>
      </p:pic>
      <p:pic>
        <p:nvPicPr>
          <p:cNvPr id="150" name="Рисунок 5" descr=""/>
          <p:cNvPicPr/>
          <p:nvPr/>
        </p:nvPicPr>
        <p:blipFill>
          <a:blip r:embed="rId3"/>
          <a:stretch/>
        </p:blipFill>
        <p:spPr>
          <a:xfrm>
            <a:off x="1002600" y="1658160"/>
            <a:ext cx="2813040" cy="380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1" descr=""/>
          <p:cNvPicPr/>
          <p:nvPr/>
        </p:nvPicPr>
        <p:blipFill>
          <a:blip r:embed="rId1"/>
          <a:stretch/>
        </p:blipFill>
        <p:spPr>
          <a:xfrm>
            <a:off x="573840" y="417240"/>
            <a:ext cx="3068640" cy="3438360"/>
          </a:xfrm>
          <a:prstGeom prst="rect">
            <a:avLst/>
          </a:prstGeom>
          <a:ln w="0">
            <a:noFill/>
          </a:ln>
        </p:spPr>
      </p:pic>
      <p:sp>
        <p:nvSpPr>
          <p:cNvPr id="86" name="TextBox 3"/>
          <p:cNvSpPr/>
          <p:nvPr/>
        </p:nvSpPr>
        <p:spPr>
          <a:xfrm>
            <a:off x="4086720" y="695160"/>
            <a:ext cx="7678080" cy="264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70c0"/>
                </a:solidFill>
                <a:latin typeface="XO Thames"/>
              </a:rPr>
              <a:t>«...Сказки открывали передо мною просвет в другую жизнь, где существовала и, мечтая о лучшей жизни, действовала какая-то свободная, бесстрашная сила.»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70c0"/>
                </a:solidFill>
                <a:latin typeface="XO Thames"/>
              </a:rPr>
              <a:t>                               </a:t>
            </a:r>
            <a:r>
              <a:rPr b="1" lang="ru-RU" sz="2800" spc="-1" strike="noStrike">
                <a:solidFill>
                  <a:srgbClr val="0070c0"/>
                </a:solidFill>
                <a:latin typeface="XO Thames"/>
              </a:rPr>
              <a:t>М. Горький.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Рисунок 4" descr=""/>
          <p:cNvPicPr/>
          <p:nvPr/>
        </p:nvPicPr>
        <p:blipFill>
          <a:blip r:embed="rId2"/>
          <a:stretch/>
        </p:blipFill>
        <p:spPr>
          <a:xfrm>
            <a:off x="4317840" y="2946240"/>
            <a:ext cx="6654600" cy="1224360"/>
          </a:xfrm>
          <a:prstGeom prst="rect">
            <a:avLst/>
          </a:prstGeom>
          <a:ln w="0">
            <a:noFill/>
          </a:ln>
        </p:spPr>
      </p:pic>
      <p:sp>
        <p:nvSpPr>
          <p:cNvPr id="88" name="Пузырек для мыслей: облако 5"/>
          <p:cNvSpPr/>
          <p:nvPr/>
        </p:nvSpPr>
        <p:spPr>
          <a:xfrm>
            <a:off x="1346040" y="4517280"/>
            <a:ext cx="3945960" cy="1360440"/>
          </a:xfrm>
          <a:prstGeom prst="cloudCallout">
            <a:avLst>
              <a:gd name="adj1" fmla="val 83887"/>
              <a:gd name="adj2" fmla="val -71837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2060"/>
                </a:solidFill>
                <a:latin typeface="XO Thames"/>
              </a:rPr>
              <a:t>ВОЛШЕБНЫЕ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Пузырек для мыслей: облако 6"/>
          <p:cNvSpPr/>
          <p:nvPr/>
        </p:nvSpPr>
        <p:spPr>
          <a:xfrm>
            <a:off x="8622000" y="3987720"/>
            <a:ext cx="3281400" cy="1452600"/>
          </a:xfrm>
          <a:prstGeom prst="cloudCallout">
            <a:avLst>
              <a:gd name="adj1" fmla="val -56250"/>
              <a:gd name="adj2" fmla="val -49388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2060"/>
                </a:solidFill>
                <a:latin typeface="XO Thames"/>
              </a:rPr>
              <a:t>БЫТОВЫЕ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Облачко с текстом: овальное 7"/>
          <p:cNvSpPr/>
          <p:nvPr/>
        </p:nvSpPr>
        <p:spPr>
          <a:xfrm>
            <a:off x="5110560" y="5079960"/>
            <a:ext cx="4080240" cy="1269000"/>
          </a:xfrm>
          <a:prstGeom prst="wedgeEllipseCallout">
            <a:avLst>
              <a:gd name="adj1" fmla="val 8606"/>
              <a:gd name="adj2" fmla="val -95390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c00000"/>
                </a:solidFill>
                <a:latin typeface="XO Thames"/>
              </a:rPr>
              <a:t>О ЖИВОТНЫХ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274920" y="615960"/>
            <a:ext cx="6772680" cy="1690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9000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400" spc="-1" strike="noStrike">
                <a:solidFill>
                  <a:srgbClr val="ff0000"/>
                </a:solidFill>
                <a:latin typeface="Comic Sans MS"/>
              </a:rPr>
              <a:t>Особенности сказок </a:t>
            </a:r>
            <a:br>
              <a:rPr sz="4400"/>
            </a:br>
            <a:r>
              <a:rPr b="1" lang="ru-RU" sz="4400" spc="-1" strike="noStrike">
                <a:solidFill>
                  <a:srgbClr val="ff0000"/>
                </a:solidFill>
                <a:latin typeface="Comic Sans MS"/>
              </a:rPr>
              <a:t>о животных</a:t>
            </a:r>
            <a:br>
              <a:rPr sz="4400"/>
            </a:b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2" name="Picture 4" descr="http://zezete2.z.e.pic.centerblog.net/50c7eadc.png"/>
          <p:cNvPicPr/>
          <p:nvPr/>
        </p:nvPicPr>
        <p:blipFill>
          <a:blip r:embed="rId1"/>
          <a:stretch/>
        </p:blipFill>
        <p:spPr>
          <a:xfrm>
            <a:off x="114120" y="813600"/>
            <a:ext cx="4118760" cy="5836320"/>
          </a:xfrm>
          <a:prstGeom prst="rect">
            <a:avLst/>
          </a:prstGeom>
          <a:ln w="0">
            <a:noFill/>
          </a:ln>
        </p:spPr>
      </p:pic>
      <p:pic>
        <p:nvPicPr>
          <p:cNvPr id="93" name="Рисунок 3" descr=""/>
          <p:cNvPicPr/>
          <p:nvPr/>
        </p:nvPicPr>
        <p:blipFill>
          <a:blip r:embed="rId2"/>
          <a:stretch/>
        </p:blipFill>
        <p:spPr>
          <a:xfrm>
            <a:off x="7913160" y="1785960"/>
            <a:ext cx="3645360" cy="4395240"/>
          </a:xfrm>
          <a:prstGeom prst="rect">
            <a:avLst/>
          </a:prstGeom>
          <a:ln w="0">
            <a:noFill/>
          </a:ln>
        </p:spPr>
      </p:pic>
      <p:sp>
        <p:nvSpPr>
          <p:cNvPr id="94" name="TextBox 5"/>
          <p:cNvSpPr/>
          <p:nvPr/>
        </p:nvSpPr>
        <p:spPr>
          <a:xfrm>
            <a:off x="3549600" y="1785960"/>
            <a:ext cx="3477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-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Прямоугольник: скругленные углы 6"/>
          <p:cNvSpPr/>
          <p:nvPr/>
        </p:nvSpPr>
        <p:spPr>
          <a:xfrm>
            <a:off x="4365000" y="2358000"/>
            <a:ext cx="3145680" cy="4042440"/>
          </a:xfrm>
          <a:prstGeom prst="roundRect">
            <a:avLst>
              <a:gd name="adj" fmla="val 17965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2060"/>
                </a:solidFill>
                <a:latin typeface="XO Thames"/>
              </a:rPr>
              <a:t>-животным присваиваются характеры  и черты поведения людей; </a:t>
            </a:r>
            <a:br>
              <a:rPr sz="2400"/>
            </a:br>
            <a:r>
              <a:rPr b="1" lang="ru-RU" sz="2400" spc="-1" strike="noStrike">
                <a:solidFill>
                  <a:srgbClr val="002060"/>
                </a:solidFill>
                <a:latin typeface="XO Thames"/>
              </a:rPr>
              <a:t>-с животными происходят события, характерные для мира людей.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br>
              <a:rPr sz="2400"/>
            </a:b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2"/>
          <p:cNvSpPr/>
          <p:nvPr/>
        </p:nvSpPr>
        <p:spPr>
          <a:xfrm>
            <a:off x="2631600" y="528480"/>
            <a:ext cx="729468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ff0000"/>
                </a:solidFill>
                <a:latin typeface="Comic Sans MS"/>
              </a:rPr>
              <a:t>Виды животных в сказках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TextBox 4"/>
          <p:cNvSpPr/>
          <p:nvPr/>
        </p:nvSpPr>
        <p:spPr>
          <a:xfrm>
            <a:off x="3301920" y="1706760"/>
            <a:ext cx="26312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3600" spc="-1" strike="noStrike" u="sng">
                <a:solidFill>
                  <a:srgbClr val="000000"/>
                </a:solidFill>
                <a:uFillTx/>
                <a:latin typeface="Times New Roman"/>
              </a:rPr>
              <a:t>дикие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3600" spc="-1" strike="noStrike" u="sng">
                <a:solidFill>
                  <a:srgbClr val="000000"/>
                </a:solidFill>
                <a:uFillTx/>
                <a:latin typeface="Times New Roman"/>
              </a:rPr>
              <a:t>животные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" name="Picture 2" descr="http://www.playcast.ru/uploads/2015/12/03/16149279.png"/>
          <p:cNvPicPr/>
          <p:nvPr/>
        </p:nvPicPr>
        <p:blipFill>
          <a:blip r:embed="rId1"/>
          <a:stretch/>
        </p:blipFill>
        <p:spPr>
          <a:xfrm>
            <a:off x="608040" y="946800"/>
            <a:ext cx="3848760" cy="538236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4" descr="http://okartinkah.ru/img/gus-kartinki-dlya-detey-1776/gus-kartinki-dlya-detey-49.png"/>
          <p:cNvPicPr/>
          <p:nvPr/>
        </p:nvPicPr>
        <p:blipFill>
          <a:blip r:embed="rId2"/>
          <a:stretch/>
        </p:blipFill>
        <p:spPr>
          <a:xfrm>
            <a:off x="7190640" y="2301120"/>
            <a:ext cx="3848760" cy="4192200"/>
          </a:xfrm>
          <a:prstGeom prst="rect">
            <a:avLst/>
          </a:prstGeom>
          <a:ln w="0">
            <a:noFill/>
          </a:ln>
        </p:spPr>
      </p:pic>
      <p:pic>
        <p:nvPicPr>
          <p:cNvPr id="100" name="Рисунок 12" descr=""/>
          <p:cNvPicPr/>
          <p:nvPr/>
        </p:nvPicPr>
        <p:blipFill>
          <a:blip r:embed="rId3"/>
          <a:stretch/>
        </p:blipFill>
        <p:spPr>
          <a:xfrm>
            <a:off x="7734600" y="1392840"/>
            <a:ext cx="4113360" cy="90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50880" cy="1310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ru-RU" sz="4400" spc="-1" strike="noStrike">
                <a:solidFill>
                  <a:srgbClr val="ff0000"/>
                </a:solidFill>
                <a:latin typeface="Comic Sans MS"/>
              </a:rPr>
              <a:t>Виды животных в сказках</a:t>
            </a:r>
            <a:br>
              <a:rPr sz="4400"/>
            </a:b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" name="Рисунок 7" descr=""/>
          <p:cNvPicPr/>
          <p:nvPr/>
        </p:nvPicPr>
        <p:blipFill>
          <a:blip r:embed="rId1"/>
          <a:stretch/>
        </p:blipFill>
        <p:spPr>
          <a:xfrm>
            <a:off x="1164600" y="1161360"/>
            <a:ext cx="3755160" cy="963000"/>
          </a:xfrm>
          <a:prstGeom prst="rect">
            <a:avLst/>
          </a:prstGeom>
          <a:ln w="0">
            <a:noFill/>
          </a:ln>
        </p:spPr>
      </p:pic>
      <p:sp>
        <p:nvSpPr>
          <p:cNvPr id="103" name="TextBox 9"/>
          <p:cNvSpPr/>
          <p:nvPr/>
        </p:nvSpPr>
        <p:spPr>
          <a:xfrm>
            <a:off x="5819760" y="1320120"/>
            <a:ext cx="61686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3600" spc="-1" strike="noStrike" u="sng">
                <a:solidFill>
                  <a:srgbClr val="000000"/>
                </a:solidFill>
                <a:uFillTx/>
                <a:latin typeface="Times New Roman"/>
              </a:rPr>
              <a:t>домашние животные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Облачко с текстом: овальное 17"/>
          <p:cNvSpPr/>
          <p:nvPr/>
        </p:nvSpPr>
        <p:spPr>
          <a:xfrm>
            <a:off x="411120" y="2572920"/>
            <a:ext cx="5261760" cy="2999160"/>
          </a:xfrm>
          <a:prstGeom prst="wedgeEllipseCallout">
            <a:avLst>
              <a:gd name="adj1" fmla="val 25726"/>
              <a:gd name="adj2" fmla="val -64908"/>
            </a:avLst>
          </a:prstGeom>
          <a:solidFill>
            <a:srgbClr val="ffca08"/>
          </a:solidFill>
          <a:ln>
            <a:solidFill>
              <a:srgbClr val="ffca08">
                <a:lumMod val="40000"/>
                <a:lumOff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XO Thames"/>
              </a:rPr>
              <a:t>лиса, волк, медведь, заяц, журавль, цапля, дрозд, дятел, воробей, ворон и др.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Облачко с текстом: овальное 18"/>
          <p:cNvSpPr/>
          <p:nvPr/>
        </p:nvSpPr>
        <p:spPr>
          <a:xfrm>
            <a:off x="6200640" y="2921040"/>
            <a:ext cx="5892480" cy="2999160"/>
          </a:xfrm>
          <a:prstGeom prst="wedgeEllipseCallout">
            <a:avLst>
              <a:gd name="adj1" fmla="val -25312"/>
              <a:gd name="adj2" fmla="val -74503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c00000"/>
                </a:solidFill>
                <a:latin typeface="XO Thames"/>
              </a:rPr>
              <a:t>собака, кот, козел, баран, лошадь, свинья, бык, гусь, утка и петух и др.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1" descr=""/>
          <p:cNvPicPr/>
          <p:nvPr/>
        </p:nvPicPr>
        <p:blipFill>
          <a:blip r:embed="rId1"/>
          <a:stretch/>
        </p:blipFill>
        <p:spPr>
          <a:xfrm>
            <a:off x="976320" y="831240"/>
            <a:ext cx="4183920" cy="5815800"/>
          </a:xfrm>
          <a:prstGeom prst="rect">
            <a:avLst/>
          </a:prstGeom>
          <a:ln w="0">
            <a:noFill/>
          </a:ln>
        </p:spPr>
      </p:pic>
      <p:pic>
        <p:nvPicPr>
          <p:cNvPr id="107" name="Рисунок 3" descr=""/>
          <p:cNvPicPr/>
          <p:nvPr/>
        </p:nvPicPr>
        <p:blipFill>
          <a:blip r:embed="rId2"/>
          <a:stretch/>
        </p:blipFill>
        <p:spPr>
          <a:xfrm>
            <a:off x="3949560" y="126000"/>
            <a:ext cx="3968640" cy="1176120"/>
          </a:xfrm>
          <a:prstGeom prst="rect">
            <a:avLst/>
          </a:prstGeom>
          <a:ln w="0">
            <a:noFill/>
          </a:ln>
        </p:spPr>
      </p:pic>
      <p:sp>
        <p:nvSpPr>
          <p:cNvPr id="108" name="TextBox 5"/>
          <p:cNvSpPr/>
          <p:nvPr/>
        </p:nvSpPr>
        <p:spPr>
          <a:xfrm>
            <a:off x="3581280" y="1302840"/>
            <a:ext cx="4457520" cy="13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Лживая, хитрая, обманщица, льстивая, мстительная, расчетливая,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Пузырек для мыслей: облако 6"/>
          <p:cNvSpPr/>
          <p:nvPr/>
        </p:nvSpPr>
        <p:spPr>
          <a:xfrm>
            <a:off x="5402160" y="4632840"/>
            <a:ext cx="6159240" cy="1845000"/>
          </a:xfrm>
          <a:prstGeom prst="cloudCallout">
            <a:avLst>
              <a:gd name="adj1" fmla="val -46236"/>
              <a:gd name="adj2" fmla="val -86890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700" spc="-1" strike="noStrike">
                <a:solidFill>
                  <a:srgbClr val="c00000"/>
                </a:solidFill>
                <a:latin typeface="XO Thames"/>
                <a:ea typeface="SimSun"/>
              </a:rPr>
              <a:t>«Лиса семерых волков проведет»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Прямоугольник: скругленные углы 7"/>
          <p:cNvSpPr/>
          <p:nvPr/>
        </p:nvSpPr>
        <p:spPr>
          <a:xfrm>
            <a:off x="8133840" y="931320"/>
            <a:ext cx="3521160" cy="3192840"/>
          </a:xfrm>
          <a:prstGeom prst="roundRect">
            <a:avLst>
              <a:gd name="adj" fmla="val 14877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Лиса Патрикеевна, лисица-красавица, лисица—масляна губица, лиса-кумушка, Лисафья.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2"/>
          <p:cNvSpPr/>
          <p:nvPr/>
        </p:nvSpPr>
        <p:spPr>
          <a:xfrm>
            <a:off x="3057480" y="415440"/>
            <a:ext cx="567648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ff0000"/>
                </a:solidFill>
                <a:latin typeface="Comic Sans MS"/>
              </a:rPr>
              <a:t>Примеры сказок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" name="Рисунок 3" descr=""/>
          <p:cNvPicPr/>
          <p:nvPr/>
        </p:nvPicPr>
        <p:blipFill>
          <a:blip r:embed="rId1"/>
          <a:stretch/>
        </p:blipFill>
        <p:spPr>
          <a:xfrm>
            <a:off x="241920" y="1315800"/>
            <a:ext cx="3398760" cy="422640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4" descr="http://pictures.bookshop.ua/TitleBooks/bs0000171280.jpg"/>
          <p:cNvPicPr/>
          <p:nvPr/>
        </p:nvPicPr>
        <p:blipFill>
          <a:blip r:embed="rId2"/>
          <a:stretch/>
        </p:blipFill>
        <p:spPr>
          <a:xfrm>
            <a:off x="4496400" y="1959840"/>
            <a:ext cx="3198600" cy="4158360"/>
          </a:xfrm>
          <a:prstGeom prst="rect">
            <a:avLst/>
          </a:prstGeom>
          <a:ln w="0">
            <a:noFill/>
          </a:ln>
        </p:spPr>
      </p:pic>
      <p:pic>
        <p:nvPicPr>
          <p:cNvPr id="114" name="Picture 6" descr="https://audiobooks.ua/pimages/189/300/16702.jpg"/>
          <p:cNvPicPr/>
          <p:nvPr/>
        </p:nvPicPr>
        <p:blipFill>
          <a:blip r:embed="rId3"/>
          <a:stretch/>
        </p:blipFill>
        <p:spPr>
          <a:xfrm>
            <a:off x="8253720" y="927720"/>
            <a:ext cx="3186000" cy="449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6" descr=""/>
          <p:cNvPicPr/>
          <p:nvPr/>
        </p:nvPicPr>
        <p:blipFill>
          <a:blip r:embed="rId1"/>
          <a:stretch/>
        </p:blipFill>
        <p:spPr>
          <a:xfrm>
            <a:off x="3419640" y="245880"/>
            <a:ext cx="6266880" cy="1182240"/>
          </a:xfrm>
          <a:prstGeom prst="rect">
            <a:avLst/>
          </a:prstGeom>
          <a:ln w="0">
            <a:noFill/>
          </a:ln>
        </p:spPr>
      </p:pic>
      <p:pic>
        <p:nvPicPr>
          <p:cNvPr id="116" name="Рисунок 2" descr=""/>
          <p:cNvPicPr/>
          <p:nvPr/>
        </p:nvPicPr>
        <p:blipFill>
          <a:blip r:embed="rId2"/>
          <a:stretch/>
        </p:blipFill>
        <p:spPr>
          <a:xfrm>
            <a:off x="306000" y="435960"/>
            <a:ext cx="4265640" cy="6421680"/>
          </a:xfrm>
          <a:prstGeom prst="rect">
            <a:avLst/>
          </a:prstGeom>
          <a:ln w="0">
            <a:noFill/>
          </a:ln>
        </p:spPr>
      </p:pic>
      <p:sp>
        <p:nvSpPr>
          <p:cNvPr id="117" name="TextBox 4"/>
          <p:cNvSpPr/>
          <p:nvPr/>
        </p:nvSpPr>
        <p:spPr>
          <a:xfrm>
            <a:off x="4257720" y="1247760"/>
            <a:ext cx="3247560" cy="179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XO Thames"/>
              </a:rPr>
              <a:t>Глупый, жадный, грубый, простоватый, доверчивый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Прямоугольник: скругленные углы 9"/>
          <p:cNvSpPr/>
          <p:nvPr/>
        </p:nvSpPr>
        <p:spPr>
          <a:xfrm>
            <a:off x="7361640" y="1247760"/>
            <a:ext cx="4161960" cy="2952360"/>
          </a:xfrm>
          <a:prstGeom prst="roundRect">
            <a:avLst>
              <a:gd name="adj" fmla="val 16667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XO Thames"/>
              </a:rPr>
              <a:t>Волчок – серый бочок,  волк – зубами щёлк, волчище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Пузырек для мыслей: облако 10"/>
          <p:cNvSpPr/>
          <p:nvPr/>
        </p:nvSpPr>
        <p:spPr>
          <a:xfrm>
            <a:off x="4057560" y="4479120"/>
            <a:ext cx="6456240" cy="2132640"/>
          </a:xfrm>
          <a:prstGeom prst="cloudCallout">
            <a:avLst>
              <a:gd name="adj1" fmla="val -49057"/>
              <a:gd name="adj2" fmla="val -69853"/>
            </a:avLst>
          </a:prstGeom>
          <a:solidFill>
            <a:srgbClr val="ffca08"/>
          </a:solidFill>
          <a:ln>
            <a:solidFill>
              <a:srgbClr val="6f58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002060"/>
                </a:solidFill>
                <a:latin typeface="XO Thames"/>
                <a:ea typeface="SimSun"/>
              </a:rPr>
              <a:t>«Волк меняет шерсть, но не характер»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409760" y="530280"/>
            <a:ext cx="7333920" cy="729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47000"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400" spc="-1" strike="noStrike">
                <a:solidFill>
                  <a:srgbClr val="ff0000"/>
                </a:solidFill>
                <a:latin typeface="Comic Sans MS"/>
              </a:rPr>
              <a:t>Примеры сказок</a:t>
            </a:r>
            <a:br>
              <a:rPr sz="4400"/>
            </a:b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1" name="Рисунок 2" descr=""/>
          <p:cNvPicPr/>
          <p:nvPr/>
        </p:nvPicPr>
        <p:blipFill>
          <a:blip r:embed="rId1"/>
          <a:stretch/>
        </p:blipFill>
        <p:spPr>
          <a:xfrm>
            <a:off x="858240" y="1366560"/>
            <a:ext cx="2976120" cy="4124160"/>
          </a:xfrm>
          <a:prstGeom prst="rect">
            <a:avLst/>
          </a:prstGeom>
          <a:ln w="0">
            <a:noFill/>
          </a:ln>
        </p:spPr>
      </p:pic>
      <p:pic>
        <p:nvPicPr>
          <p:cNvPr id="122" name="Рисунок 3" descr=""/>
          <p:cNvPicPr/>
          <p:nvPr/>
        </p:nvPicPr>
        <p:blipFill>
          <a:blip r:embed="rId2"/>
          <a:stretch/>
        </p:blipFill>
        <p:spPr>
          <a:xfrm>
            <a:off x="8122680" y="663480"/>
            <a:ext cx="3407760" cy="4357800"/>
          </a:xfrm>
          <a:prstGeom prst="rect">
            <a:avLst/>
          </a:prstGeom>
          <a:ln w="0">
            <a:noFill/>
          </a:ln>
        </p:spPr>
      </p:pic>
      <p:pic>
        <p:nvPicPr>
          <p:cNvPr id="123" name="Рисунок 4" descr=""/>
          <p:cNvPicPr/>
          <p:nvPr/>
        </p:nvPicPr>
        <p:blipFill>
          <a:blip r:embed="rId3"/>
          <a:stretch/>
        </p:blipFill>
        <p:spPr>
          <a:xfrm>
            <a:off x="4371840" y="1366560"/>
            <a:ext cx="3119400" cy="39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Желтый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Желтый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285</TotalTime>
  <Words>294</Words>
  <Paragraphs>44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2023-09-28T18:05:21Z</dcterms:created>
  <dc:creator>Светлана Азизова</dc:creator>
  <dc:description/>
  <dc:language>en-US</dc:language>
  <cp:lastModifiedBy>Светлана Азизова</cp:lastModifiedBy>
  <dcterms:modified xsi:type="dcterms:W3CDTF">2023-10-03T10:26:50Z</dcterms:modified>
  <cp:revision>4</cp:revision>
  <dc:subject/>
  <dc:title>Народные сказки о животных в воспитании дошкольников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r8>15</vt:r8>
  </property>
</Properties>
</file>