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sldIdLst>
    <p:sldId id="256" r:id="rId2"/>
    <p:sldId id="266" r:id="rId3"/>
    <p:sldId id="265" r:id="rId4"/>
    <p:sldId id="267" r:id="rId5"/>
    <p:sldId id="268" r:id="rId6"/>
    <p:sldId id="269" r:id="rId7"/>
    <p:sldId id="270" r:id="rId8"/>
    <p:sldId id="271" r:id="rId9"/>
    <p:sldId id="273" r:id="rId10"/>
    <p:sldId id="27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DF2F7101-AF4E-4DCE-B4A0-B14500E0FB43}">
          <p14:sldIdLst>
            <p14:sldId id="256"/>
            <p14:sldId id="266"/>
            <p14:sldId id="265"/>
            <p14:sldId id="267"/>
            <p14:sldId id="268"/>
            <p14:sldId id="269"/>
            <p14:sldId id="270"/>
            <p14:sldId id="271"/>
            <p14:sldId id="273"/>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5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FD1AEA0-9CDE-42EC-8804-5C31C0682921}" type="datetimeFigureOut">
              <a:rPr lang="ru-RU" smtClean="0"/>
              <a:t>10.03.2024</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0B41FBC-85A2-4A50-8580-14E4230FA54D}"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541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FD1AEA0-9CDE-42EC-8804-5C31C0682921}" type="datetimeFigureOut">
              <a:rPr lang="ru-RU" smtClean="0"/>
              <a:t>10.03.2024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B41FBC-85A2-4A50-8580-14E4230FA54D}" type="slidenum">
              <a:rPr lang="ru-RU" smtClean="0"/>
              <a:t>‹#›</a:t>
            </a:fld>
            <a:endParaRPr lang="ru-RU"/>
          </a:p>
        </p:txBody>
      </p:sp>
    </p:spTree>
    <p:extLst>
      <p:ext uri="{BB962C8B-B14F-4D97-AF65-F5344CB8AC3E}">
        <p14:creationId xmlns:p14="http://schemas.microsoft.com/office/powerpoint/2010/main" val="164851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FD1AEA0-9CDE-42EC-8804-5C31C0682921}" type="datetimeFigureOut">
              <a:rPr lang="ru-RU" smtClean="0"/>
              <a:t>10.03.2024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B41FBC-85A2-4A50-8580-14E4230FA54D}" type="slidenum">
              <a:rPr lang="ru-RU" smtClean="0"/>
              <a:t>‹#›</a:t>
            </a:fld>
            <a:endParaRPr lang="ru-RU"/>
          </a:p>
        </p:txBody>
      </p:sp>
    </p:spTree>
    <p:extLst>
      <p:ext uri="{BB962C8B-B14F-4D97-AF65-F5344CB8AC3E}">
        <p14:creationId xmlns:p14="http://schemas.microsoft.com/office/powerpoint/2010/main" val="51919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FD1AEA0-9CDE-42EC-8804-5C31C0682921}" type="datetimeFigureOut">
              <a:rPr lang="ru-RU" smtClean="0"/>
              <a:t>10.03.2024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B41FBC-85A2-4A50-8580-14E4230FA54D}" type="slidenum">
              <a:rPr lang="ru-RU" smtClean="0"/>
              <a:t>‹#›</a:t>
            </a:fld>
            <a:endParaRPr lang="ru-RU"/>
          </a:p>
        </p:txBody>
      </p:sp>
    </p:spTree>
    <p:extLst>
      <p:ext uri="{BB962C8B-B14F-4D97-AF65-F5344CB8AC3E}">
        <p14:creationId xmlns:p14="http://schemas.microsoft.com/office/powerpoint/2010/main" val="257822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FD1AEA0-9CDE-42EC-8804-5C31C0682921}" type="datetimeFigureOut">
              <a:rPr lang="ru-RU" smtClean="0"/>
              <a:t>10.03.2024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B41FBC-85A2-4A50-8580-14E4230FA54D}"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13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FD1AEA0-9CDE-42EC-8804-5C31C0682921}" type="datetimeFigureOut">
              <a:rPr lang="ru-RU" smtClean="0"/>
              <a:t>10.03.2024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0B41FBC-85A2-4A50-8580-14E4230FA54D}" type="slidenum">
              <a:rPr lang="ru-RU" smtClean="0"/>
              <a:t>‹#›</a:t>
            </a:fld>
            <a:endParaRPr lang="ru-RU"/>
          </a:p>
        </p:txBody>
      </p:sp>
    </p:spTree>
    <p:extLst>
      <p:ext uri="{BB962C8B-B14F-4D97-AF65-F5344CB8AC3E}">
        <p14:creationId xmlns:p14="http://schemas.microsoft.com/office/powerpoint/2010/main" val="107058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FD1AEA0-9CDE-42EC-8804-5C31C0682921}" type="datetimeFigureOut">
              <a:rPr lang="ru-RU" smtClean="0"/>
              <a:t>10.03.2024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0B41FBC-85A2-4A50-8580-14E4230FA54D}" type="slidenum">
              <a:rPr lang="ru-RU" smtClean="0"/>
              <a:t>‹#›</a:t>
            </a:fld>
            <a:endParaRPr lang="ru-RU"/>
          </a:p>
        </p:txBody>
      </p:sp>
    </p:spTree>
    <p:extLst>
      <p:ext uri="{BB962C8B-B14F-4D97-AF65-F5344CB8AC3E}">
        <p14:creationId xmlns:p14="http://schemas.microsoft.com/office/powerpoint/2010/main" val="180922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FD1AEA0-9CDE-42EC-8804-5C31C0682921}" type="datetimeFigureOut">
              <a:rPr lang="ru-RU" smtClean="0"/>
              <a:t>10.03.2024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0B41FBC-85A2-4A50-8580-14E4230FA54D}" type="slidenum">
              <a:rPr lang="ru-RU" smtClean="0"/>
              <a:t>‹#›</a:t>
            </a:fld>
            <a:endParaRPr lang="ru-RU"/>
          </a:p>
        </p:txBody>
      </p:sp>
    </p:spTree>
    <p:extLst>
      <p:ext uri="{BB962C8B-B14F-4D97-AF65-F5344CB8AC3E}">
        <p14:creationId xmlns:p14="http://schemas.microsoft.com/office/powerpoint/2010/main" val="3747607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1AEA0-9CDE-42EC-8804-5C31C0682921}" type="datetimeFigureOut">
              <a:rPr lang="ru-RU" smtClean="0"/>
              <a:t>10.03.2024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0B41FBC-85A2-4A50-8580-14E4230FA54D}" type="slidenum">
              <a:rPr lang="ru-RU" smtClean="0"/>
              <a:t>‹#›</a:t>
            </a:fld>
            <a:endParaRPr lang="ru-RU"/>
          </a:p>
        </p:txBody>
      </p:sp>
    </p:spTree>
    <p:extLst>
      <p:ext uri="{BB962C8B-B14F-4D97-AF65-F5344CB8AC3E}">
        <p14:creationId xmlns:p14="http://schemas.microsoft.com/office/powerpoint/2010/main" val="229818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FD1AEA0-9CDE-42EC-8804-5C31C0682921}" type="datetimeFigureOut">
              <a:rPr lang="ru-RU" smtClean="0"/>
              <a:t>10.03.2024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0B41FBC-85A2-4A50-8580-14E4230FA54D}" type="slidenum">
              <a:rPr lang="ru-RU" smtClean="0"/>
              <a:t>‹#›</a:t>
            </a:fld>
            <a:endParaRPr lang="ru-RU"/>
          </a:p>
        </p:txBody>
      </p:sp>
    </p:spTree>
    <p:extLst>
      <p:ext uri="{BB962C8B-B14F-4D97-AF65-F5344CB8AC3E}">
        <p14:creationId xmlns:p14="http://schemas.microsoft.com/office/powerpoint/2010/main" val="3623317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FD1AEA0-9CDE-42EC-8804-5C31C0682921}" type="datetimeFigureOut">
              <a:rPr lang="ru-RU" smtClean="0"/>
              <a:t>10.03.2024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0B41FBC-85A2-4A50-8580-14E4230FA54D}" type="slidenum">
              <a:rPr lang="ru-RU" smtClean="0"/>
              <a:t>‹#›</a:t>
            </a:fld>
            <a:endParaRPr lang="ru-RU"/>
          </a:p>
        </p:txBody>
      </p:sp>
    </p:spTree>
    <p:extLst>
      <p:ext uri="{BB962C8B-B14F-4D97-AF65-F5344CB8AC3E}">
        <p14:creationId xmlns:p14="http://schemas.microsoft.com/office/powerpoint/2010/main" val="4234681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FD1AEA0-9CDE-42EC-8804-5C31C0682921}" type="datetimeFigureOut">
              <a:rPr lang="ru-RU" smtClean="0"/>
              <a:t>10.03.2024</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0B41FBC-85A2-4A50-8580-14E4230FA54D}" type="slidenum">
              <a:rPr lang="ru-RU" smtClean="0"/>
              <a:t>‹#›</a:t>
            </a:fld>
            <a:endParaRPr lang="ru-RU"/>
          </a:p>
        </p:txBody>
      </p:sp>
    </p:spTree>
    <p:extLst>
      <p:ext uri="{BB962C8B-B14F-4D97-AF65-F5344CB8AC3E}">
        <p14:creationId xmlns:p14="http://schemas.microsoft.com/office/powerpoint/2010/main" val="255865642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EBE2F4-06A5-CE7E-93FF-FA3FBF167A75}"/>
              </a:ext>
            </a:extLst>
          </p:cNvPr>
          <p:cNvSpPr>
            <a:spLocks noGrp="1"/>
          </p:cNvSpPr>
          <p:nvPr>
            <p:ph type="ctrTitle"/>
          </p:nvPr>
        </p:nvSpPr>
        <p:spPr>
          <a:xfrm>
            <a:off x="857270" y="1268647"/>
            <a:ext cx="10058400" cy="1143000"/>
          </a:xfrm>
        </p:spPr>
        <p:txBody>
          <a:bodyPr>
            <a:normAutofit fontScale="90000"/>
          </a:bodyPr>
          <a:lstStyle/>
          <a:p>
            <a:pPr algn="ctr"/>
            <a:r>
              <a:rPr lang="ru-RU" dirty="0"/>
              <a:t> </a:t>
            </a:r>
            <a:r>
              <a:rPr lang="ru-RU" dirty="0">
                <a:effectLst>
                  <a:outerShdw blurRad="38100" dist="38100" dir="2700000" algn="tl">
                    <a:srgbClr val="000000">
                      <a:alpha val="43137"/>
                    </a:srgbClr>
                  </a:outerShdw>
                </a:effectLst>
              </a:rPr>
              <a:t>Детская субкультура считалки</a:t>
            </a:r>
          </a:p>
        </p:txBody>
      </p:sp>
      <p:sp>
        <p:nvSpPr>
          <p:cNvPr id="3" name="Подзаголовок 2">
            <a:extLst>
              <a:ext uri="{FF2B5EF4-FFF2-40B4-BE49-F238E27FC236}">
                <a16:creationId xmlns:a16="http://schemas.microsoft.com/office/drawing/2014/main" id="{46682A05-E6C1-F24B-02E4-27CC26378ECE}"/>
              </a:ext>
            </a:extLst>
          </p:cNvPr>
          <p:cNvSpPr>
            <a:spLocks noGrp="1"/>
          </p:cNvSpPr>
          <p:nvPr>
            <p:ph type="subTitle" idx="1"/>
          </p:nvPr>
        </p:nvSpPr>
        <p:spPr>
          <a:xfrm>
            <a:off x="7810150" y="5536734"/>
            <a:ext cx="4110606" cy="564160"/>
          </a:xfrm>
        </p:spPr>
        <p:txBody>
          <a:bodyPr>
            <a:normAutofit/>
          </a:bodyPr>
          <a:lstStyle/>
          <a:p>
            <a:r>
              <a:rPr lang="ru-RU" sz="1400" dirty="0"/>
              <a:t>Выполнила воспитатель ГБДОУ детский сад № 14 Севостьянова Л.С.</a:t>
            </a:r>
          </a:p>
        </p:txBody>
      </p:sp>
      <p:pic>
        <p:nvPicPr>
          <p:cNvPr id="9" name="Рисунок 8">
            <a:extLst>
              <a:ext uri="{FF2B5EF4-FFF2-40B4-BE49-F238E27FC236}">
                <a16:creationId xmlns:a16="http://schemas.microsoft.com/office/drawing/2014/main" id="{5E262020-BB03-4AF4-552F-6160AA26B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9545" y="2529151"/>
            <a:ext cx="4373851" cy="2604911"/>
          </a:xfrm>
          <a:prstGeom prst="rect">
            <a:avLst/>
          </a:prstGeom>
        </p:spPr>
      </p:pic>
    </p:spTree>
    <p:extLst>
      <p:ext uri="{BB962C8B-B14F-4D97-AF65-F5344CB8AC3E}">
        <p14:creationId xmlns:p14="http://schemas.microsoft.com/office/powerpoint/2010/main" val="2759049744"/>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6B6910-B0AF-04E1-6211-82A19D2D69A6}"/>
              </a:ext>
            </a:extLst>
          </p:cNvPr>
          <p:cNvSpPr txBox="1"/>
          <p:nvPr/>
        </p:nvSpPr>
        <p:spPr>
          <a:xfrm flipH="1">
            <a:off x="3082131" y="3574678"/>
            <a:ext cx="5609381" cy="707886"/>
          </a:xfrm>
          <a:prstGeom prst="rect">
            <a:avLst/>
          </a:prstGeom>
          <a:noFill/>
        </p:spPr>
        <p:txBody>
          <a:bodyPr wrap="square" rtlCol="0">
            <a:spAutoFit/>
          </a:bodyPr>
          <a:lstStyle/>
          <a:p>
            <a:pPr algn="just"/>
            <a:r>
              <a:rPr lang="ru-RU" sz="4000" dirty="0">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584877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297C82-4071-3E99-8100-52BFBE434A6A}"/>
              </a:ext>
            </a:extLst>
          </p:cNvPr>
          <p:cNvSpPr>
            <a:spLocks noGrp="1"/>
          </p:cNvSpPr>
          <p:nvPr>
            <p:ph type="title"/>
          </p:nvPr>
        </p:nvSpPr>
        <p:spPr>
          <a:xfrm>
            <a:off x="1351752" y="963176"/>
            <a:ext cx="9897332" cy="1610687"/>
          </a:xfrm>
        </p:spPr>
        <p:txBody>
          <a:bodyPr>
            <a:noAutofit/>
          </a:bodyPr>
          <a:lstStyle/>
          <a:p>
            <a:pPr marR="0" lvl="0" defTabSz="914400" rtl="0" eaLnBrk="1" fontAlgn="auto" latinLnBrk="0" hangingPunct="1">
              <a:lnSpc>
                <a:spcPct val="90000"/>
              </a:lnSpc>
              <a:spcBef>
                <a:spcPts val="1200"/>
              </a:spcBef>
              <a:spcAft>
                <a:spcPts val="200"/>
              </a:spcAft>
              <a:buClr>
                <a:srgbClr val="D34817"/>
              </a:buClr>
              <a:buSzPct val="100000"/>
              <a:tabLst/>
              <a:defRPr/>
            </a:pPr>
            <a:r>
              <a:rPr lang="ru-RU" sz="1600" b="0" i="0" dirty="0" err="1">
                <a:solidFill>
                  <a:srgbClr val="242D33"/>
                </a:solidFill>
                <a:effectLst/>
                <a:latin typeface="Times New Roman" panose="02020603050405020304" pitchFamily="18" charset="0"/>
                <a:cs typeface="Times New Roman" panose="02020603050405020304" pitchFamily="18" charset="0"/>
              </a:rPr>
              <a:t>Счита́лки</a:t>
            </a:r>
            <a:r>
              <a:rPr lang="ru-RU" sz="1600" b="0" i="0" dirty="0">
                <a:solidFill>
                  <a:srgbClr val="242D33"/>
                </a:solidFill>
                <a:effectLst/>
                <a:latin typeface="Times New Roman" panose="02020603050405020304" pitchFamily="18" charset="0"/>
                <a:cs typeface="Times New Roman" panose="02020603050405020304" pitchFamily="18" charset="0"/>
              </a:rPr>
              <a:t> — жанр детского фольклора. Как правило, это небольшие стихотворные тексты с чёткой </a:t>
            </a:r>
            <a:r>
              <a:rPr lang="ru-RU" sz="1600" b="0" i="0" dirty="0" err="1">
                <a:solidFill>
                  <a:srgbClr val="242D33"/>
                </a:solidFill>
                <a:effectLst/>
                <a:latin typeface="Times New Roman" panose="02020603050405020304" pitchFamily="18" charset="0"/>
                <a:cs typeface="Times New Roman" panose="02020603050405020304" pitchFamily="18" charset="0"/>
              </a:rPr>
              <a:t>рифмо</a:t>
            </a:r>
            <a:r>
              <a:rPr lang="ru-RU" sz="1600" b="0" i="0" dirty="0">
                <a:solidFill>
                  <a:srgbClr val="242D33"/>
                </a:solidFill>
                <a:effectLst/>
                <a:latin typeface="Times New Roman" panose="02020603050405020304" pitchFamily="18" charset="0"/>
                <a:cs typeface="Times New Roman" panose="02020603050405020304" pitchFamily="18" charset="0"/>
              </a:rPr>
              <a:t>-ритмической структурой в шутливой форме, предназначенные для случайного избрания (обычно одного) участника из множества.</a:t>
            </a:r>
            <a:br>
              <a:rPr lang="ru-RU" sz="1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1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Появление считалок связано с языческими поверьями, фольклором. Считалка возникла в глубокой древности и играла серьезную роль, помогая людям распределить работу.</a:t>
            </a:r>
            <a:r>
              <a:rPr lang="ru-RU" sz="1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kumimoji="0" lang="ru-RU" sz="1600" b="0" i="0" u="none" strike="noStrike" kern="100" cap="none"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Интерес к жанру считалок возник в XIX веке и был связан с изучением детских игр. В исследованиях считалки рассматривались с разных сторон: с точки зрения структуры этого жанра, его вариативности, музыкально-ритмического строения, пользы в воспитании детей и «зауми», присутствующей в считалках</a:t>
            </a:r>
            <a:r>
              <a:rPr kumimoji="0" lang="ru-RU" sz="1800" b="0" i="0" u="none" strike="noStrike" kern="100" cap="none"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br>
              <a:rPr kumimoji="0" lang="ru-RU" sz="1800" b="0" i="0" u="none" strike="noStrike" kern="100" cap="none"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kumimoji="0" lang="ru-RU" sz="1800" b="0" i="0" u="none" strike="noStrike" kern="100" cap="none"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pic>
        <p:nvPicPr>
          <p:cNvPr id="16" name="Объект 15">
            <a:extLst>
              <a:ext uri="{FF2B5EF4-FFF2-40B4-BE49-F238E27FC236}">
                <a16:creationId xmlns:a16="http://schemas.microsoft.com/office/drawing/2014/main" id="{AD3C6964-9D4E-7C30-7861-4790001244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8142" y="2692865"/>
            <a:ext cx="4126616" cy="3288485"/>
          </a:xfrm>
        </p:spPr>
      </p:pic>
      <p:pic>
        <p:nvPicPr>
          <p:cNvPr id="18" name="Рисунок 17">
            <a:extLst>
              <a:ext uri="{FF2B5EF4-FFF2-40B4-BE49-F238E27FC236}">
                <a16:creationId xmlns:a16="http://schemas.microsoft.com/office/drawing/2014/main" id="{5B084C48-AE6A-F6B2-E074-3F77E37DE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827" y="2692864"/>
            <a:ext cx="4202885" cy="3288485"/>
          </a:xfrm>
          <a:prstGeom prst="rect">
            <a:avLst/>
          </a:prstGeom>
        </p:spPr>
      </p:pic>
    </p:spTree>
    <p:extLst>
      <p:ext uri="{BB962C8B-B14F-4D97-AF65-F5344CB8AC3E}">
        <p14:creationId xmlns:p14="http://schemas.microsoft.com/office/powerpoint/2010/main" val="590126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A50125-4AD9-365C-77AE-DE4953E01796}"/>
              </a:ext>
            </a:extLst>
          </p:cNvPr>
          <p:cNvSpPr>
            <a:spLocks noGrp="1"/>
          </p:cNvSpPr>
          <p:nvPr>
            <p:ph type="title"/>
          </p:nvPr>
        </p:nvSpPr>
        <p:spPr>
          <a:xfrm>
            <a:off x="1458296" y="696606"/>
            <a:ext cx="9944449" cy="1090569"/>
          </a:xfrm>
        </p:spPr>
        <p:txBody>
          <a:bodyPr>
            <a:normAutofit fontScale="90000"/>
          </a:bodyPr>
          <a:lstStyle/>
          <a:p>
            <a:pPr algn="just"/>
            <a:br>
              <a:rPr kumimoji="0" lang="ru-RU"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br>
            <a:br>
              <a:rPr kumimoji="0" lang="ru-RU"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br>
            <a:r>
              <a:rPr kumimoji="0" lang="ru-RU" sz="2000" b="0" i="0" u="none" strike="noStrike" kern="1200" cap="none" spc="0" normalizeH="0" baseline="0" noProof="0" dirty="0">
                <a:ln>
                  <a:noFill/>
                </a:ln>
                <a:solidFill>
                  <a:srgbClr val="1B1C2A"/>
                </a:solidFill>
                <a:effectLst/>
                <a:uLnTx/>
                <a:uFillTx/>
                <a:latin typeface="Times New Roman" panose="02020603050405020304" pitchFamily="18" charset="0"/>
                <a:cs typeface="Times New Roman" panose="02020603050405020304" pitchFamily="18" charset="0"/>
              </a:rPr>
              <a:t>Некогда крестьянские ребятишки и дети из дворянских семей придумывали стихотворения-считалки, чтобы распределить роли в сюжетной игре или выбрать ведущего. Дети копировали  в игровой деятельности мир взрослых. И считалки изначально были текстами сакральными, с помощью которых определяли, кому выполнять важную и опасную работу. В архаичные времена взрослые «считались» перед охотой, строительством крыши, рытьём колодца.</a:t>
            </a:r>
            <a:br>
              <a:rPr kumimoji="0" lang="ru-RU" sz="1600" b="0" i="0" u="none" strike="noStrike" kern="1200" cap="none" spc="0" normalizeH="0" baseline="0" noProof="0" dirty="0">
                <a:ln>
                  <a:noFill/>
                </a:ln>
                <a:solidFill>
                  <a:srgbClr val="1B1C2A"/>
                </a:solidFill>
                <a:effectLst/>
                <a:uLnTx/>
                <a:uFillTx/>
                <a:latin typeface="Times New Roman" panose="02020603050405020304" pitchFamily="18" charset="0"/>
                <a:cs typeface="Times New Roman" panose="02020603050405020304" pitchFamily="18" charset="0"/>
              </a:rPr>
            </a:br>
            <a:br>
              <a:rPr kumimoji="0" lang="ru-RU"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omfortaa"/>
                <a:ea typeface="+mj-ea"/>
                <a:cs typeface="+mj-cs"/>
              </a:rPr>
            </a:br>
            <a:br>
              <a:rPr kumimoji="0" lang="ru-RU"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a16="http://schemas.microsoft.com/office/drawing/2014/main" id="{A21B6B7C-FBFB-D48D-F494-46E635C76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522" y="2328421"/>
            <a:ext cx="5245890" cy="3974375"/>
          </a:xfrm>
        </p:spPr>
      </p:pic>
      <p:pic>
        <p:nvPicPr>
          <p:cNvPr id="9" name="Рисунок 8">
            <a:extLst>
              <a:ext uri="{FF2B5EF4-FFF2-40B4-BE49-F238E27FC236}">
                <a16:creationId xmlns:a16="http://schemas.microsoft.com/office/drawing/2014/main" id="{4140BECA-4226-1DD2-7BF3-1351EBCB1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8986" y="2328421"/>
            <a:ext cx="6389492" cy="4097547"/>
          </a:xfrm>
          <a:prstGeom prst="rect">
            <a:avLst/>
          </a:prstGeom>
        </p:spPr>
      </p:pic>
    </p:spTree>
    <p:extLst>
      <p:ext uri="{BB962C8B-B14F-4D97-AF65-F5344CB8AC3E}">
        <p14:creationId xmlns:p14="http://schemas.microsoft.com/office/powerpoint/2010/main" val="1768084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C9B979-3358-F4D6-BD13-81BF5A400AA8}"/>
              </a:ext>
            </a:extLst>
          </p:cNvPr>
          <p:cNvSpPr>
            <a:spLocks noGrp="1"/>
          </p:cNvSpPr>
          <p:nvPr>
            <p:ph type="title"/>
          </p:nvPr>
        </p:nvSpPr>
        <p:spPr>
          <a:xfrm>
            <a:off x="835405" y="427839"/>
            <a:ext cx="10518395" cy="1166071"/>
          </a:xfrm>
        </p:spPr>
        <p:txBody>
          <a:bodyPr>
            <a:noAutofit/>
          </a:bodyPr>
          <a:lstStyle/>
          <a:p>
            <a:r>
              <a:rPr kumimoji="0" lang="ru-RU" sz="1600" b="0" i="0" u="none" strike="noStrike" kern="100" cap="none"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В самом общем смысле можно выделить следующие особенности считалок, которые отмечали исследователи:</a:t>
            </a:r>
            <a:br>
              <a:rPr kumimoji="0" lang="ru-RU" sz="1600" b="0" i="0" u="none" strike="noStrike" kern="100" cap="none"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u-RU" sz="1600" b="0" i="0" u="none" strike="noStrike" kern="100" cap="none"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 1) предельная сжатость и лаконичность. Считалки обычно представляют собой перечень предметов или описание порядка счета; </a:t>
            </a:r>
            <a:br>
              <a:rPr kumimoji="0" lang="ru-RU" sz="1600" b="0" i="0" u="none" strike="noStrike" kern="100" cap="none"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u-RU" sz="1600" b="0" i="0" u="none" strike="noStrike" kern="100" cap="none"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 2) стремление к выразительности и мерности стиха обуславливает использование повторов, диалогической формы, простого синтаксиса;</a:t>
            </a:r>
            <a:br>
              <a:rPr kumimoji="0" lang="ru-RU" sz="1600" b="0" i="0" u="none" strike="noStrike" kern="100" cap="none"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u-RU" sz="1600" b="0" i="0" u="none" strike="noStrike" kern="100" cap="none"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 3) в основе большинства считалок лежит счет;</a:t>
            </a:r>
            <a:br>
              <a:rPr kumimoji="0" lang="ru-RU" sz="1600" b="0" i="0" u="none" strike="noStrike" kern="100" cap="none"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u-RU" sz="1600" b="0" i="0" u="none" strike="noStrike" kern="100" cap="none"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 4) использование «заумного» языка</a:t>
            </a:r>
            <a:endParaRPr lang="ru-RU" sz="4800" dirty="0"/>
          </a:p>
        </p:txBody>
      </p:sp>
      <p:pic>
        <p:nvPicPr>
          <p:cNvPr id="5" name="Объект 4">
            <a:extLst>
              <a:ext uri="{FF2B5EF4-FFF2-40B4-BE49-F238E27FC236}">
                <a16:creationId xmlns:a16="http://schemas.microsoft.com/office/drawing/2014/main" id="{E9D99AFB-F277-E2E2-DBDD-5F68B8C951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2493" y="1845580"/>
            <a:ext cx="3490868" cy="2239860"/>
          </a:xfrm>
        </p:spPr>
      </p:pic>
      <p:pic>
        <p:nvPicPr>
          <p:cNvPr id="7" name="Рисунок 6">
            <a:extLst>
              <a:ext uri="{FF2B5EF4-FFF2-40B4-BE49-F238E27FC236}">
                <a16:creationId xmlns:a16="http://schemas.microsoft.com/office/drawing/2014/main" id="{B830196E-4B12-A1BE-187D-FF3E8B19C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405" y="4299358"/>
            <a:ext cx="3669484" cy="2130803"/>
          </a:xfrm>
          <a:prstGeom prst="rect">
            <a:avLst/>
          </a:prstGeom>
        </p:spPr>
      </p:pic>
      <p:pic>
        <p:nvPicPr>
          <p:cNvPr id="9" name="Рисунок 8">
            <a:extLst>
              <a:ext uri="{FF2B5EF4-FFF2-40B4-BE49-F238E27FC236}">
                <a16:creationId xmlns:a16="http://schemas.microsoft.com/office/drawing/2014/main" id="{8E464652-1BA5-300E-BDD4-E945AFB125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4848" y="1593910"/>
            <a:ext cx="3171037" cy="2634142"/>
          </a:xfrm>
          <a:prstGeom prst="rect">
            <a:avLst/>
          </a:prstGeom>
        </p:spPr>
      </p:pic>
      <p:pic>
        <p:nvPicPr>
          <p:cNvPr id="17" name="Рисунок 16">
            <a:extLst>
              <a:ext uri="{FF2B5EF4-FFF2-40B4-BE49-F238E27FC236}">
                <a16:creationId xmlns:a16="http://schemas.microsoft.com/office/drawing/2014/main" id="{1B238FAE-863E-EF85-5FB0-DCA1705022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4200" y="4378790"/>
            <a:ext cx="3201685" cy="2051372"/>
          </a:xfrm>
          <a:prstGeom prst="rect">
            <a:avLst/>
          </a:prstGeom>
        </p:spPr>
      </p:pic>
    </p:spTree>
    <p:extLst>
      <p:ext uri="{BB962C8B-B14F-4D97-AF65-F5344CB8AC3E}">
        <p14:creationId xmlns:p14="http://schemas.microsoft.com/office/powerpoint/2010/main" val="731422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769C88-20C2-311A-F76B-22C1D8AA6C46}"/>
              </a:ext>
            </a:extLst>
          </p:cNvPr>
          <p:cNvSpPr txBox="1"/>
          <p:nvPr/>
        </p:nvSpPr>
        <p:spPr>
          <a:xfrm>
            <a:off x="856322" y="674157"/>
            <a:ext cx="10220212" cy="1264642"/>
          </a:xfrm>
          <a:prstGeom prst="rect">
            <a:avLst/>
          </a:prstGeom>
          <a:noFill/>
        </p:spPr>
        <p:txBody>
          <a:bodyPr wrap="square" rtlCol="0">
            <a:spAutoFit/>
          </a:bodyPr>
          <a:lstStyle/>
          <a:p>
            <a:pPr algn="just">
              <a:lnSpc>
                <a:spcPct val="107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Во второй половине XIX века в собирательской и исследовательской деятельности появляется новый взгляд на проблему воспитания крестьянских детей. В связи с этим возрастает интерес к детскому фольклору со стороны педагогов. Получается, что считалка может быть не просто составляющей, но и сама являться игрой.</a:t>
            </a:r>
          </a:p>
        </p:txBody>
      </p:sp>
      <p:pic>
        <p:nvPicPr>
          <p:cNvPr id="4" name="Рисунок 3">
            <a:extLst>
              <a:ext uri="{FF2B5EF4-FFF2-40B4-BE49-F238E27FC236}">
                <a16:creationId xmlns:a16="http://schemas.microsoft.com/office/drawing/2014/main" id="{625A8188-92BD-CB1C-29BE-A6E4F61F5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322" y="2413262"/>
            <a:ext cx="5383139" cy="3232528"/>
          </a:xfrm>
          <a:prstGeom prst="rect">
            <a:avLst/>
          </a:prstGeom>
        </p:spPr>
      </p:pic>
      <p:pic>
        <p:nvPicPr>
          <p:cNvPr id="6" name="Рисунок 5">
            <a:extLst>
              <a:ext uri="{FF2B5EF4-FFF2-40B4-BE49-F238E27FC236}">
                <a16:creationId xmlns:a16="http://schemas.microsoft.com/office/drawing/2014/main" id="{17841477-8049-51EF-7B9B-82F5E3D1B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449" y="2413262"/>
            <a:ext cx="4565085" cy="3232528"/>
          </a:xfrm>
          <a:prstGeom prst="rect">
            <a:avLst/>
          </a:prstGeom>
        </p:spPr>
      </p:pic>
    </p:spTree>
    <p:extLst>
      <p:ext uri="{BB962C8B-B14F-4D97-AF65-F5344CB8AC3E}">
        <p14:creationId xmlns:p14="http://schemas.microsoft.com/office/powerpoint/2010/main" val="20026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A9FB60-500A-6959-D4D3-CD9D54C654CF}"/>
              </a:ext>
            </a:extLst>
          </p:cNvPr>
          <p:cNvSpPr txBox="1"/>
          <p:nvPr/>
        </p:nvSpPr>
        <p:spPr>
          <a:xfrm>
            <a:off x="906011" y="320880"/>
            <a:ext cx="10075178" cy="2585323"/>
          </a:xfrm>
          <a:prstGeom prst="rect">
            <a:avLst/>
          </a:prstGeom>
          <a:noFill/>
        </p:spPr>
        <p:txBody>
          <a:bodyPr wrap="square" rtlCol="0">
            <a:spAutoFit/>
          </a:bodyPr>
          <a:lstStyle/>
          <a:p>
            <a:pPr algn="just"/>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Научное исследование детской устной поэзии, в том числе и жанра считалок,</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началось в конце 20х годов XX в., когда утвердился и сам термин детский фольклор.</a:t>
            </a:r>
          </a:p>
          <a:p>
            <a:pPr algn="just"/>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Останавливаясь на правилах произнесения считалок, Г.С. Виноградов предположил, что невозможно быстрое и беспорядочное произнесение считалки. Само по себе произведение в хорошем исполнении дает эстетическое наслаждение: ожидание решения судьбы настораживает, создает настроение, близкое к торжественному.</a:t>
            </a:r>
          </a:p>
          <a:p>
            <a:pPr algn="just"/>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П</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 мнению исследователя, считалки несут познавательную, эстетическую и этическую функции, а вместе с играми, прелюдиями к которым они чаще всего выступают, способствуют физическому развитию детей.</a:t>
            </a:r>
            <a:endParaRPr lang="ru-RU"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7D57B2AA-AB3B-8597-33FC-918A0E57A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279" y="3106132"/>
            <a:ext cx="4286774" cy="3214172"/>
          </a:xfrm>
          <a:prstGeom prst="rect">
            <a:avLst/>
          </a:prstGeom>
        </p:spPr>
      </p:pic>
      <p:pic>
        <p:nvPicPr>
          <p:cNvPr id="8" name="Рисунок 7">
            <a:extLst>
              <a:ext uri="{FF2B5EF4-FFF2-40B4-BE49-F238E27FC236}">
                <a16:creationId xmlns:a16="http://schemas.microsoft.com/office/drawing/2014/main" id="{56654EB2-8DBE-1B0C-0ACB-DA7B92D07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313" y="3030824"/>
            <a:ext cx="4744876" cy="3214172"/>
          </a:xfrm>
          <a:prstGeom prst="rect">
            <a:avLst/>
          </a:prstGeom>
        </p:spPr>
      </p:pic>
    </p:spTree>
    <p:extLst>
      <p:ext uri="{BB962C8B-B14F-4D97-AF65-F5344CB8AC3E}">
        <p14:creationId xmlns:p14="http://schemas.microsoft.com/office/powerpoint/2010/main" val="1789690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E6F296-0718-8715-4F0F-7B6A06DDC586}"/>
              </a:ext>
            </a:extLst>
          </p:cNvPr>
          <p:cNvSpPr txBox="1"/>
          <p:nvPr/>
        </p:nvSpPr>
        <p:spPr>
          <a:xfrm>
            <a:off x="4355183" y="696141"/>
            <a:ext cx="3214541" cy="2031325"/>
          </a:xfrm>
          <a:prstGeom prst="rect">
            <a:avLst/>
          </a:prstGeom>
          <a:noFill/>
        </p:spPr>
        <p:txBody>
          <a:bodyPr wrap="square" rtlCol="0">
            <a:spAutoFit/>
          </a:bodyPr>
          <a:lstStyle/>
          <a:p>
            <a:pPr algn="just"/>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Отдельное внимание уделялось и сейчас уделяется  функции такого вида считалок как считалки-</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числовки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Их основная цель – обучение счету. Оно происходит медленно, постепенно</a:t>
            </a:r>
            <a:r>
              <a:rPr lang="ru-RU" sz="1800" dirty="0">
                <a:effectLst/>
                <a:latin typeface="Calibri" panose="020F0502020204030204" pitchFamily="34" charset="0"/>
                <a:ea typeface="Calibri" panose="020F0502020204030204" pitchFamily="34" charset="0"/>
                <a:cs typeface="Times New Roman" panose="02020603050405020304" pitchFamily="18" charset="0"/>
              </a:rPr>
              <a:t>.</a:t>
            </a:r>
            <a:endParaRPr lang="ru-RU" dirty="0"/>
          </a:p>
        </p:txBody>
      </p:sp>
      <p:pic>
        <p:nvPicPr>
          <p:cNvPr id="7" name="Рисунок 6">
            <a:extLst>
              <a:ext uri="{FF2B5EF4-FFF2-40B4-BE49-F238E27FC236}">
                <a16:creationId xmlns:a16="http://schemas.microsoft.com/office/drawing/2014/main" id="{7FDFDAA3-EB33-C0AD-C84C-0684BA19C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390" y="2907177"/>
            <a:ext cx="4839049" cy="3594648"/>
          </a:xfrm>
          <a:prstGeom prst="rect">
            <a:avLst/>
          </a:prstGeom>
        </p:spPr>
      </p:pic>
      <p:pic>
        <p:nvPicPr>
          <p:cNvPr id="8" name="Объект 11">
            <a:extLst>
              <a:ext uri="{FF2B5EF4-FFF2-40B4-BE49-F238E27FC236}">
                <a16:creationId xmlns:a16="http://schemas.microsoft.com/office/drawing/2014/main" id="{C174734E-9234-74CC-0E42-7707B8448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72" y="1280001"/>
            <a:ext cx="3341758" cy="3115867"/>
          </a:xfrm>
          <a:prstGeom prst="rect">
            <a:avLst/>
          </a:prstGeom>
        </p:spPr>
      </p:pic>
      <p:pic>
        <p:nvPicPr>
          <p:cNvPr id="14" name="Рисунок 13">
            <a:extLst>
              <a:ext uri="{FF2B5EF4-FFF2-40B4-BE49-F238E27FC236}">
                <a16:creationId xmlns:a16="http://schemas.microsoft.com/office/drawing/2014/main" id="{71FAB54F-0303-5630-4E3B-41595373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0872" y="1280001"/>
            <a:ext cx="3461635" cy="3115867"/>
          </a:xfrm>
          <a:prstGeom prst="rect">
            <a:avLst/>
          </a:prstGeom>
        </p:spPr>
      </p:pic>
    </p:spTree>
    <p:extLst>
      <p:ext uri="{BB962C8B-B14F-4D97-AF65-F5344CB8AC3E}">
        <p14:creationId xmlns:p14="http://schemas.microsoft.com/office/powerpoint/2010/main" val="998997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F567E6-A0BB-B902-658A-2F47597FDF7C}"/>
              </a:ext>
            </a:extLst>
          </p:cNvPr>
          <p:cNvSpPr txBox="1"/>
          <p:nvPr/>
        </p:nvSpPr>
        <p:spPr>
          <a:xfrm>
            <a:off x="377072" y="276837"/>
            <a:ext cx="11546480" cy="1323439"/>
          </a:xfrm>
          <a:prstGeom prst="rect">
            <a:avLst/>
          </a:prstGeom>
          <a:noFill/>
        </p:spPr>
        <p:txBody>
          <a:bodyPr wrap="square" rtlCol="0">
            <a:spAutoFit/>
          </a:bodyPr>
          <a:lstStyle/>
          <a:p>
            <a:r>
              <a:rPr lang="ru-RU" sz="1600" b="0" i="0" u="sng" dirty="0">
                <a:solidFill>
                  <a:srgbClr val="181818"/>
                </a:solidFill>
                <a:effectLst/>
                <a:latin typeface="Times New Roman" panose="02020603050405020304" pitchFamily="18" charset="0"/>
                <a:cs typeface="Times New Roman" panose="02020603050405020304" pitchFamily="18" charset="0"/>
              </a:rPr>
              <a:t>Нужны ли считалки или нет?</a:t>
            </a:r>
            <a:r>
              <a:rPr lang="ru-RU" sz="1600" b="0" i="0" dirty="0">
                <a:solidFill>
                  <a:srgbClr val="181818"/>
                </a:solidFill>
                <a:effectLst/>
                <a:latin typeface="Times New Roman" panose="02020603050405020304" pitchFamily="18" charset="0"/>
                <a:cs typeface="Times New Roman" panose="02020603050405020304" pitchFamily="18" charset="0"/>
              </a:rPr>
              <a:t> Конечно, ДА! Ведь считалка не только позволяет распределить роли, она необходима для полноценного развития детей. Их используют все родители, они начинают рассказывать считалочки своему малышу, когда он еще только начинает учиться говорить. Рифмованные стишки становятся самыми первыми выученными наизусть стихами.</a:t>
            </a:r>
            <a:r>
              <a:rPr lang="ru-RU" sz="1600" b="0" i="0" dirty="0">
                <a:solidFill>
                  <a:srgbClr val="000000"/>
                </a:solidFill>
                <a:effectLst/>
                <a:latin typeface="Times New Roman" panose="02020603050405020304" pitchFamily="18" charset="0"/>
                <a:cs typeface="Times New Roman" panose="02020603050405020304" pitchFamily="18" charset="0"/>
              </a:rPr>
              <a:t>  Данный жанр народного творчества по-прежнему организует детскую коллективную игру, при этом подвергается переработке и импровизации, а значит по-настоящему живёт в ХХI веке.</a:t>
            </a:r>
            <a:endParaRPr lang="ru-RU" sz="16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30D00CCA-0C82-DAFC-ECBD-C285E5F8D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48" y="1792120"/>
            <a:ext cx="3685738" cy="2372894"/>
          </a:xfrm>
          <a:prstGeom prst="rect">
            <a:avLst/>
          </a:prstGeom>
        </p:spPr>
      </p:pic>
      <p:pic>
        <p:nvPicPr>
          <p:cNvPr id="6" name="Рисунок 5">
            <a:extLst>
              <a:ext uri="{FF2B5EF4-FFF2-40B4-BE49-F238E27FC236}">
                <a16:creationId xmlns:a16="http://schemas.microsoft.com/office/drawing/2014/main" id="{186EEDD3-D09B-1963-B696-6E1E228E1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6383" y="1433944"/>
            <a:ext cx="3548545" cy="2799587"/>
          </a:xfrm>
          <a:prstGeom prst="rect">
            <a:avLst/>
          </a:prstGeom>
        </p:spPr>
      </p:pic>
      <p:pic>
        <p:nvPicPr>
          <p:cNvPr id="8" name="Рисунок 7">
            <a:extLst>
              <a:ext uri="{FF2B5EF4-FFF2-40B4-BE49-F238E27FC236}">
                <a16:creationId xmlns:a16="http://schemas.microsoft.com/office/drawing/2014/main" id="{0BF64F52-2A34-FA9B-3519-1AD29B4DC8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8173" y="1689355"/>
            <a:ext cx="3615654" cy="2578424"/>
          </a:xfrm>
          <a:prstGeom prst="rect">
            <a:avLst/>
          </a:prstGeom>
        </p:spPr>
      </p:pic>
      <p:pic>
        <p:nvPicPr>
          <p:cNvPr id="10" name="Рисунок 9">
            <a:extLst>
              <a:ext uri="{FF2B5EF4-FFF2-40B4-BE49-F238E27FC236}">
                <a16:creationId xmlns:a16="http://schemas.microsoft.com/office/drawing/2014/main" id="{9FC1CF55-5BD0-6609-E06E-A3CEE4B709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4845" y="4233531"/>
            <a:ext cx="3280096" cy="2212791"/>
          </a:xfrm>
          <a:prstGeom prst="rect">
            <a:avLst/>
          </a:prstGeom>
        </p:spPr>
      </p:pic>
      <p:pic>
        <p:nvPicPr>
          <p:cNvPr id="12" name="Рисунок 11">
            <a:extLst>
              <a:ext uri="{FF2B5EF4-FFF2-40B4-BE49-F238E27FC236}">
                <a16:creationId xmlns:a16="http://schemas.microsoft.com/office/drawing/2014/main" id="{2B288EFB-CADE-F07A-02BD-D13CEAD935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306" y="4128528"/>
            <a:ext cx="3280096" cy="2369891"/>
          </a:xfrm>
          <a:prstGeom prst="rect">
            <a:avLst/>
          </a:prstGeom>
        </p:spPr>
      </p:pic>
    </p:spTree>
    <p:extLst>
      <p:ext uri="{BB962C8B-B14F-4D97-AF65-F5344CB8AC3E}">
        <p14:creationId xmlns:p14="http://schemas.microsoft.com/office/powerpoint/2010/main" val="1941623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BD80CA-2586-156B-2243-00AEAC19DE87}"/>
              </a:ext>
            </a:extLst>
          </p:cNvPr>
          <p:cNvSpPr txBox="1"/>
          <p:nvPr/>
        </p:nvSpPr>
        <p:spPr>
          <a:xfrm>
            <a:off x="1006679" y="704675"/>
            <a:ext cx="10083567" cy="2862322"/>
          </a:xfrm>
          <a:prstGeom prst="rect">
            <a:avLst/>
          </a:prstGeom>
          <a:noFill/>
        </p:spPr>
        <p:txBody>
          <a:bodyPr wrap="square" rtlCol="0">
            <a:spAutoFit/>
          </a:bodyPr>
          <a:lstStyle/>
          <a:p>
            <a:pPr algn="ctr"/>
            <a:endParaRPr lang="ru-RU" dirty="0"/>
          </a:p>
          <a:p>
            <a:pPr algn="ctr"/>
            <a:r>
              <a:rPr lang="ru-RU" dirty="0">
                <a:latin typeface="Times New Roman" panose="02020603050405020304" pitchFamily="18" charset="0"/>
                <a:cs typeface="Times New Roman" panose="02020603050405020304" pitchFamily="18" charset="0"/>
              </a:rPr>
              <a:t>Список используемой литературы</a:t>
            </a:r>
          </a:p>
          <a:p>
            <a:pPr algn="ctr"/>
            <a:endParaRPr lang="ru-RU"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marL="342900" indent="-342900" algn="just">
              <a:buAutoNum type="arabicPeriod"/>
            </a:pPr>
            <a:r>
              <a:rPr lang="ru-RU" dirty="0">
                <a:latin typeface="Times New Roman" panose="02020603050405020304" pitchFamily="18" charset="0"/>
                <a:cs typeface="Times New Roman" panose="02020603050405020304" pitchFamily="18" charset="0"/>
              </a:rPr>
              <a:t>Считалка // Словарь литературоведческих терминов / Ред.-сост.: Л. И. Тимофеев и С. В. Тураев. — М.: «Просвещение», 1974. — С. 392—393. — 509 с. — 300 000 экз.</a:t>
            </a:r>
          </a:p>
          <a:p>
            <a:pPr marL="342900" indent="-342900" algn="just">
              <a:buAutoNum type="arabicPeriod"/>
            </a:pPr>
            <a:r>
              <a:rPr lang="ru-RU" dirty="0">
                <a:latin typeface="Times New Roman" panose="02020603050405020304" pitchFamily="18" charset="0"/>
                <a:cs typeface="Times New Roman" panose="02020603050405020304" pitchFamily="18" charset="0"/>
              </a:rPr>
              <a:t>Виноградов Г. С. Детские игровые прелюдии // Сибирская живая старина. — Иркутск. 1927. — С. 47-88.</a:t>
            </a:r>
          </a:p>
          <a:p>
            <a:pPr marL="342900" indent="-342900" algn="just">
              <a:buAutoNum type="arabicPeriod"/>
            </a:pPr>
            <a:r>
              <a:rPr lang="ru-RU" dirty="0" err="1">
                <a:latin typeface="Times New Roman" panose="02020603050405020304" pitchFamily="18" charset="0"/>
                <a:cs typeface="Times New Roman" panose="02020603050405020304" pitchFamily="18" charset="0"/>
              </a:rPr>
              <a:t>Бялоус</a:t>
            </a:r>
            <a:r>
              <a:rPr lang="ru-RU" dirty="0">
                <a:latin typeface="Times New Roman" panose="02020603050405020304" pitchFamily="18" charset="0"/>
                <a:cs typeface="Times New Roman" panose="02020603050405020304" pitchFamily="18" charset="0"/>
              </a:rPr>
              <a:t> Н. И. Считалки как малый литературный жанр // Язык. Текст. Дискурс 14 (2016): 171—1</a:t>
            </a:r>
            <a:r>
              <a:rPr lang="ru-RU" dirty="0"/>
              <a:t>80.</a:t>
            </a:r>
          </a:p>
        </p:txBody>
      </p:sp>
    </p:spTree>
    <p:extLst>
      <p:ext uri="{BB962C8B-B14F-4D97-AF65-F5344CB8AC3E}">
        <p14:creationId xmlns:p14="http://schemas.microsoft.com/office/powerpoint/2010/main" val="2645676552"/>
      </p:ext>
    </p:extLst>
  </p:cSld>
  <p:clrMapOvr>
    <a:masterClrMapping/>
  </p:clrMapOvr>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TM03457444[[fn=Базис]]</Template>
  <TotalTime>1052</TotalTime>
  <Words>345</Words>
  <Application>Microsoft Office PowerPoint</Application>
  <PresentationFormat>Широкоэкранный</PresentationFormat>
  <Paragraphs>19</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Calibri</vt:lpstr>
      <vt:lpstr>Comfortaa</vt:lpstr>
      <vt:lpstr>Corbel</vt:lpstr>
      <vt:lpstr>Times New Roman</vt:lpstr>
      <vt:lpstr>Базис</vt:lpstr>
      <vt:lpstr> Детская субкультура считалки</vt:lpstr>
      <vt:lpstr>Счита́лки — жанр детского фольклора. Как правило, это небольшие стихотворные тексты с чёткой рифмо-ритмической структурой в шутливой форме, предназначенные для случайного избрания (обычно одного) участника из множества. Появление считалок связано с языческими поверьями, фольклором. Считалка возникла в глубокой древности и играла серьезную роль, помогая людям распределить работу. Интерес к жанру считалок возник в XIX веке и был связан с изучением детских игр. В исследованиях считалки рассматривались с разных сторон: с точки зрения структуры этого жанра, его вариативности, музыкально-ритмического строения, пользы в воспитании детей и «зауми», присутствующей в считалках.   </vt:lpstr>
      <vt:lpstr>  Некогда крестьянские ребятишки и дети из дворянских семей придумывали стихотворения-считалки, чтобы распределить роли в сюжетной игре или выбрать ведущего. Дети копировали  в игровой деятельности мир взрослых. И считалки изначально были текстами сакральными, с помощью которых определяли, кому выполнять важную и опасную работу. В архаичные времена взрослые «считались» перед охотой, строительством крыши, рытьём колодца.   </vt:lpstr>
      <vt:lpstr>В самом общем смысле можно выделить следующие особенности считалок, которые отмечали исследователи:  1) предельная сжатость и лаконичность. Считалки обычно представляют собой перечень предметов или описание порядка счета;   2) стремление к выразительности и мерности стиха обуславливает использование повторов, диалогической формы, простого синтаксиса;  3) в основе большинства считалок лежит счет;  4) использование «заумного» языка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Этника. мастер-КЛАСС «ДЕТСКАЯ СУБКУЛЬТУРА СЧИТАЛКИ».</dc:title>
  <dc:creator>Виктор Виктор</dc:creator>
  <cp:lastModifiedBy>Надежда Ушакова</cp:lastModifiedBy>
  <cp:revision>27</cp:revision>
  <dcterms:created xsi:type="dcterms:W3CDTF">2024-03-07T15:26:44Z</dcterms:created>
  <dcterms:modified xsi:type="dcterms:W3CDTF">2024-03-10T09:01:52Z</dcterms:modified>
</cp:coreProperties>
</file>