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>
      <p:cViewPr varScale="1">
        <p:scale>
          <a:sx n="85" d="100"/>
          <a:sy n="85" d="100"/>
        </p:scale>
        <p:origin x="-15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«Ижоры: </a:t>
            </a:r>
            <a:r>
              <a:rPr lang="ru-RU" dirty="0" smtClean="0"/>
              <a:t>Название народа в топонимике Санкт-Петербурга и Ленинградской области»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293096"/>
            <a:ext cx="4953000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Выполнила воспитатель </a:t>
            </a:r>
            <a:r>
              <a:rPr lang="en-US" dirty="0" smtClean="0"/>
              <a:t>I</a:t>
            </a:r>
            <a:r>
              <a:rPr lang="ru-RU" dirty="0" smtClean="0"/>
              <a:t> категории </a:t>
            </a:r>
          </a:p>
          <a:p>
            <a:pPr algn="r"/>
            <a:r>
              <a:rPr lang="ru-RU" dirty="0" smtClean="0"/>
              <a:t>Бухарова Александра Олеговна</a:t>
            </a:r>
          </a:p>
          <a:p>
            <a:pPr algn="r"/>
            <a:r>
              <a:rPr lang="ru-RU" dirty="0" smtClean="0"/>
              <a:t>ГБДОУ детский сад №27</a:t>
            </a:r>
          </a:p>
          <a:p>
            <a:pPr algn="r"/>
            <a:r>
              <a:rPr lang="ru-RU" dirty="0" smtClean="0"/>
              <a:t>Василеостровского р-на</a:t>
            </a:r>
          </a:p>
          <a:p>
            <a:pPr algn="r"/>
            <a:r>
              <a:rPr lang="ru-RU" dirty="0" smtClean="0"/>
              <a:t>Г. </a:t>
            </a:r>
            <a:r>
              <a:rPr lang="ru-RU" dirty="0" err="1" smtClean="0"/>
              <a:t>Санкт-петербург</a:t>
            </a:r>
            <a:endParaRPr lang="ru-RU" dirty="0" smtClean="0"/>
          </a:p>
          <a:p>
            <a:pPr algn="r"/>
            <a:r>
              <a:rPr lang="ru-RU" dirty="0" smtClean="0"/>
              <a:t>2022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Большая Ижора – поселок на берегу Финского залива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457" t="32272" r="19396" b="23482"/>
          <a:stretch>
            <a:fillRect/>
          </a:stretch>
        </p:blipFill>
        <p:spPr bwMode="auto">
          <a:xfrm>
            <a:off x="251521" y="2132856"/>
            <a:ext cx="8664962" cy="41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Ижорское озеро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844" t="27129" r="19919" b="26499"/>
          <a:stretch>
            <a:fillRect/>
          </a:stretch>
        </p:blipFill>
        <p:spPr bwMode="auto">
          <a:xfrm>
            <a:off x="174369" y="1772816"/>
            <a:ext cx="876954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Река Ижора – левый нижний приток Невы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251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Берёт начало на Ижорской возвышенности из родника у деревни </a:t>
            </a:r>
            <a:r>
              <a:rPr lang="ru-RU" sz="2000" dirty="0" err="1" smtClean="0"/>
              <a:t>Скворицы</a:t>
            </a:r>
            <a:r>
              <a:rPr lang="ru-RU" sz="2000" dirty="0" smtClean="0"/>
              <a:t> Гатчинского района.</a:t>
            </a:r>
            <a:endParaRPr lang="ru-RU" sz="2000" dirty="0"/>
          </a:p>
        </p:txBody>
      </p:sp>
      <p:pic>
        <p:nvPicPr>
          <p:cNvPr id="4" name="Рисунок 3" descr="Ижора.jfif"/>
          <p:cNvPicPr>
            <a:picLocks noChangeAspect="1"/>
          </p:cNvPicPr>
          <p:nvPr/>
        </p:nvPicPr>
        <p:blipFill>
          <a:blip r:embed="rId2" cstate="print"/>
          <a:srcRect t="12786"/>
          <a:stretch>
            <a:fillRect/>
          </a:stretch>
        </p:blipFill>
        <p:spPr>
          <a:xfrm>
            <a:off x="539552" y="1889211"/>
            <a:ext cx="7596336" cy="4968789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3370729" y="4733365"/>
            <a:ext cx="811223" cy="1649506"/>
          </a:xfrm>
          <a:custGeom>
            <a:avLst/>
            <a:gdLst>
              <a:gd name="connsiteX0" fmla="*/ 0 w 811223"/>
              <a:gd name="connsiteY0" fmla="*/ 1649506 h 1649506"/>
              <a:gd name="connsiteX1" fmla="*/ 8965 w 811223"/>
              <a:gd name="connsiteY1" fmla="*/ 1622611 h 1649506"/>
              <a:gd name="connsiteX2" fmla="*/ 26895 w 811223"/>
              <a:gd name="connsiteY2" fmla="*/ 1604682 h 1649506"/>
              <a:gd name="connsiteX3" fmla="*/ 53789 w 811223"/>
              <a:gd name="connsiteY3" fmla="*/ 1515035 h 1649506"/>
              <a:gd name="connsiteX4" fmla="*/ 62753 w 811223"/>
              <a:gd name="connsiteY4" fmla="*/ 1488141 h 1649506"/>
              <a:gd name="connsiteX5" fmla="*/ 80683 w 811223"/>
              <a:gd name="connsiteY5" fmla="*/ 1470211 h 1649506"/>
              <a:gd name="connsiteX6" fmla="*/ 107577 w 811223"/>
              <a:gd name="connsiteY6" fmla="*/ 1425388 h 1649506"/>
              <a:gd name="connsiteX7" fmla="*/ 116542 w 811223"/>
              <a:gd name="connsiteY7" fmla="*/ 1398494 h 1649506"/>
              <a:gd name="connsiteX8" fmla="*/ 143436 w 811223"/>
              <a:gd name="connsiteY8" fmla="*/ 1344706 h 1649506"/>
              <a:gd name="connsiteX9" fmla="*/ 152400 w 811223"/>
              <a:gd name="connsiteY9" fmla="*/ 1290917 h 1649506"/>
              <a:gd name="connsiteX10" fmla="*/ 161365 w 811223"/>
              <a:gd name="connsiteY10" fmla="*/ 1264023 h 1649506"/>
              <a:gd name="connsiteX11" fmla="*/ 340659 w 811223"/>
              <a:gd name="connsiteY11" fmla="*/ 1237129 h 1649506"/>
              <a:gd name="connsiteX12" fmla="*/ 367553 w 811223"/>
              <a:gd name="connsiteY12" fmla="*/ 1228164 h 1649506"/>
              <a:gd name="connsiteX13" fmla="*/ 385483 w 811223"/>
              <a:gd name="connsiteY13" fmla="*/ 1210235 h 1649506"/>
              <a:gd name="connsiteX14" fmla="*/ 439271 w 811223"/>
              <a:gd name="connsiteY14" fmla="*/ 1192306 h 1649506"/>
              <a:gd name="connsiteX15" fmla="*/ 466165 w 811223"/>
              <a:gd name="connsiteY15" fmla="*/ 1111623 h 1649506"/>
              <a:gd name="connsiteX16" fmla="*/ 457200 w 811223"/>
              <a:gd name="connsiteY16" fmla="*/ 1075764 h 1649506"/>
              <a:gd name="connsiteX17" fmla="*/ 439271 w 811223"/>
              <a:gd name="connsiteY17" fmla="*/ 1021976 h 1649506"/>
              <a:gd name="connsiteX18" fmla="*/ 430306 w 811223"/>
              <a:gd name="connsiteY18" fmla="*/ 995082 h 1649506"/>
              <a:gd name="connsiteX19" fmla="*/ 439271 w 811223"/>
              <a:gd name="connsiteY19" fmla="*/ 905435 h 1649506"/>
              <a:gd name="connsiteX20" fmla="*/ 493059 w 811223"/>
              <a:gd name="connsiteY20" fmla="*/ 860611 h 1649506"/>
              <a:gd name="connsiteX21" fmla="*/ 510989 w 811223"/>
              <a:gd name="connsiteY21" fmla="*/ 842682 h 1649506"/>
              <a:gd name="connsiteX22" fmla="*/ 573742 w 811223"/>
              <a:gd name="connsiteY22" fmla="*/ 779929 h 1649506"/>
              <a:gd name="connsiteX23" fmla="*/ 609600 w 811223"/>
              <a:gd name="connsiteY23" fmla="*/ 744070 h 1649506"/>
              <a:gd name="connsiteX24" fmla="*/ 645459 w 811223"/>
              <a:gd name="connsiteY24" fmla="*/ 708211 h 1649506"/>
              <a:gd name="connsiteX25" fmla="*/ 681318 w 811223"/>
              <a:gd name="connsiteY25" fmla="*/ 663388 h 1649506"/>
              <a:gd name="connsiteX26" fmla="*/ 690283 w 811223"/>
              <a:gd name="connsiteY26" fmla="*/ 636494 h 1649506"/>
              <a:gd name="connsiteX27" fmla="*/ 744071 w 811223"/>
              <a:gd name="connsiteY27" fmla="*/ 573741 h 1649506"/>
              <a:gd name="connsiteX28" fmla="*/ 753036 w 811223"/>
              <a:gd name="connsiteY28" fmla="*/ 546847 h 1649506"/>
              <a:gd name="connsiteX29" fmla="*/ 770965 w 811223"/>
              <a:gd name="connsiteY29" fmla="*/ 394447 h 1649506"/>
              <a:gd name="connsiteX30" fmla="*/ 779930 w 811223"/>
              <a:gd name="connsiteY30" fmla="*/ 367553 h 1649506"/>
              <a:gd name="connsiteX31" fmla="*/ 753036 w 811223"/>
              <a:gd name="connsiteY31" fmla="*/ 322729 h 1649506"/>
              <a:gd name="connsiteX32" fmla="*/ 717177 w 811223"/>
              <a:gd name="connsiteY32" fmla="*/ 286870 h 1649506"/>
              <a:gd name="connsiteX33" fmla="*/ 681318 w 811223"/>
              <a:gd name="connsiteY33" fmla="*/ 233082 h 1649506"/>
              <a:gd name="connsiteX34" fmla="*/ 654424 w 811223"/>
              <a:gd name="connsiteY34" fmla="*/ 206188 h 1649506"/>
              <a:gd name="connsiteX35" fmla="*/ 618565 w 811223"/>
              <a:gd name="connsiteY35" fmla="*/ 161364 h 1649506"/>
              <a:gd name="connsiteX36" fmla="*/ 609600 w 811223"/>
              <a:gd name="connsiteY36" fmla="*/ 134470 h 1649506"/>
              <a:gd name="connsiteX37" fmla="*/ 555812 w 811223"/>
              <a:gd name="connsiteY37" fmla="*/ 62753 h 1649506"/>
              <a:gd name="connsiteX38" fmla="*/ 546847 w 811223"/>
              <a:gd name="connsiteY38" fmla="*/ 35859 h 1649506"/>
              <a:gd name="connsiteX39" fmla="*/ 528918 w 811223"/>
              <a:gd name="connsiteY39" fmla="*/ 17929 h 1649506"/>
              <a:gd name="connsiteX40" fmla="*/ 519953 w 811223"/>
              <a:gd name="connsiteY40" fmla="*/ 0 h 164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1223" h="1649506">
                <a:moveTo>
                  <a:pt x="0" y="1649506"/>
                </a:moveTo>
                <a:cubicBezTo>
                  <a:pt x="2988" y="1640541"/>
                  <a:pt x="4103" y="1630714"/>
                  <a:pt x="8965" y="1622611"/>
                </a:cubicBezTo>
                <a:cubicBezTo>
                  <a:pt x="13314" y="1615363"/>
                  <a:pt x="23115" y="1612242"/>
                  <a:pt x="26895" y="1604682"/>
                </a:cubicBezTo>
                <a:cubicBezTo>
                  <a:pt x="41094" y="1576284"/>
                  <a:pt x="45212" y="1545056"/>
                  <a:pt x="53789" y="1515035"/>
                </a:cubicBezTo>
                <a:cubicBezTo>
                  <a:pt x="56385" y="1505949"/>
                  <a:pt x="57891" y="1496244"/>
                  <a:pt x="62753" y="1488141"/>
                </a:cubicBezTo>
                <a:cubicBezTo>
                  <a:pt x="67102" y="1480893"/>
                  <a:pt x="74706" y="1476188"/>
                  <a:pt x="80683" y="1470211"/>
                </a:cubicBezTo>
                <a:cubicBezTo>
                  <a:pt x="106074" y="1394031"/>
                  <a:pt x="70662" y="1486910"/>
                  <a:pt x="107577" y="1425388"/>
                </a:cubicBezTo>
                <a:cubicBezTo>
                  <a:pt x="112439" y="1417285"/>
                  <a:pt x="112316" y="1406946"/>
                  <a:pt x="116542" y="1398494"/>
                </a:cubicBezTo>
                <a:cubicBezTo>
                  <a:pt x="151299" y="1328981"/>
                  <a:pt x="120902" y="1412305"/>
                  <a:pt x="143436" y="1344706"/>
                </a:cubicBezTo>
                <a:cubicBezTo>
                  <a:pt x="146424" y="1326776"/>
                  <a:pt x="148457" y="1308661"/>
                  <a:pt x="152400" y="1290917"/>
                </a:cubicBezTo>
                <a:cubicBezTo>
                  <a:pt x="154450" y="1281692"/>
                  <a:pt x="156503" y="1272126"/>
                  <a:pt x="161365" y="1264023"/>
                </a:cubicBezTo>
                <a:cubicBezTo>
                  <a:pt x="194206" y="1209291"/>
                  <a:pt x="318615" y="1238354"/>
                  <a:pt x="340659" y="1237129"/>
                </a:cubicBezTo>
                <a:cubicBezTo>
                  <a:pt x="349624" y="1234141"/>
                  <a:pt x="359450" y="1233026"/>
                  <a:pt x="367553" y="1228164"/>
                </a:cubicBezTo>
                <a:cubicBezTo>
                  <a:pt x="374801" y="1223816"/>
                  <a:pt x="377923" y="1214015"/>
                  <a:pt x="385483" y="1210235"/>
                </a:cubicBezTo>
                <a:cubicBezTo>
                  <a:pt x="402387" y="1201783"/>
                  <a:pt x="439271" y="1192306"/>
                  <a:pt x="439271" y="1192306"/>
                </a:cubicBezTo>
                <a:cubicBezTo>
                  <a:pt x="484666" y="1146911"/>
                  <a:pt x="479562" y="1171906"/>
                  <a:pt x="466165" y="1111623"/>
                </a:cubicBezTo>
                <a:cubicBezTo>
                  <a:pt x="463492" y="1099596"/>
                  <a:pt x="460740" y="1087565"/>
                  <a:pt x="457200" y="1075764"/>
                </a:cubicBezTo>
                <a:cubicBezTo>
                  <a:pt x="451769" y="1057662"/>
                  <a:pt x="445247" y="1039905"/>
                  <a:pt x="439271" y="1021976"/>
                </a:cubicBezTo>
                <a:lnTo>
                  <a:pt x="430306" y="995082"/>
                </a:lnTo>
                <a:cubicBezTo>
                  <a:pt x="433294" y="965200"/>
                  <a:pt x="432518" y="934697"/>
                  <a:pt x="439271" y="905435"/>
                </a:cubicBezTo>
                <a:cubicBezTo>
                  <a:pt x="446698" y="873252"/>
                  <a:pt x="469785" y="876127"/>
                  <a:pt x="493059" y="860611"/>
                </a:cubicBezTo>
                <a:cubicBezTo>
                  <a:pt x="500092" y="855923"/>
                  <a:pt x="505918" y="849444"/>
                  <a:pt x="510989" y="842682"/>
                </a:cubicBezTo>
                <a:cubicBezTo>
                  <a:pt x="558940" y="778747"/>
                  <a:pt x="523400" y="796710"/>
                  <a:pt x="573742" y="779929"/>
                </a:cubicBezTo>
                <a:cubicBezTo>
                  <a:pt x="591670" y="726142"/>
                  <a:pt x="567766" y="773952"/>
                  <a:pt x="609600" y="744070"/>
                </a:cubicBezTo>
                <a:cubicBezTo>
                  <a:pt x="623355" y="734245"/>
                  <a:pt x="633506" y="720164"/>
                  <a:pt x="645459" y="708211"/>
                </a:cubicBezTo>
                <a:cubicBezTo>
                  <a:pt x="662138" y="691532"/>
                  <a:pt x="670007" y="686009"/>
                  <a:pt x="681318" y="663388"/>
                </a:cubicBezTo>
                <a:cubicBezTo>
                  <a:pt x="685544" y="654936"/>
                  <a:pt x="684790" y="644183"/>
                  <a:pt x="690283" y="636494"/>
                </a:cubicBezTo>
                <a:cubicBezTo>
                  <a:pt x="727046" y="585027"/>
                  <a:pt x="721045" y="619793"/>
                  <a:pt x="744071" y="573741"/>
                </a:cubicBezTo>
                <a:cubicBezTo>
                  <a:pt x="748297" y="565289"/>
                  <a:pt x="750048" y="555812"/>
                  <a:pt x="753036" y="546847"/>
                </a:cubicBezTo>
                <a:cubicBezTo>
                  <a:pt x="754778" y="531166"/>
                  <a:pt x="767442" y="413825"/>
                  <a:pt x="770965" y="394447"/>
                </a:cubicBezTo>
                <a:cubicBezTo>
                  <a:pt x="772655" y="385150"/>
                  <a:pt x="776942" y="376518"/>
                  <a:pt x="779930" y="367553"/>
                </a:cubicBezTo>
                <a:cubicBezTo>
                  <a:pt x="713680" y="301303"/>
                  <a:pt x="811223" y="404192"/>
                  <a:pt x="753036" y="322729"/>
                </a:cubicBezTo>
                <a:cubicBezTo>
                  <a:pt x="743211" y="308974"/>
                  <a:pt x="726554" y="300935"/>
                  <a:pt x="717177" y="286870"/>
                </a:cubicBezTo>
                <a:cubicBezTo>
                  <a:pt x="705224" y="268941"/>
                  <a:pt x="696555" y="248319"/>
                  <a:pt x="681318" y="233082"/>
                </a:cubicBezTo>
                <a:cubicBezTo>
                  <a:pt x="672353" y="224117"/>
                  <a:pt x="662540" y="215928"/>
                  <a:pt x="654424" y="206188"/>
                </a:cubicBezTo>
                <a:cubicBezTo>
                  <a:pt x="597880" y="138334"/>
                  <a:pt x="670729" y="213528"/>
                  <a:pt x="618565" y="161364"/>
                </a:cubicBezTo>
                <a:cubicBezTo>
                  <a:pt x="615577" y="152399"/>
                  <a:pt x="614189" y="142730"/>
                  <a:pt x="609600" y="134470"/>
                </a:cubicBezTo>
                <a:cubicBezTo>
                  <a:pt x="584257" y="88851"/>
                  <a:pt x="583016" y="89956"/>
                  <a:pt x="555812" y="62753"/>
                </a:cubicBezTo>
                <a:cubicBezTo>
                  <a:pt x="552824" y="53788"/>
                  <a:pt x="551709" y="43962"/>
                  <a:pt x="546847" y="35859"/>
                </a:cubicBezTo>
                <a:cubicBezTo>
                  <a:pt x="542499" y="28611"/>
                  <a:pt x="533989" y="24691"/>
                  <a:pt x="528918" y="17929"/>
                </a:cubicBezTo>
                <a:cubicBezTo>
                  <a:pt x="524909" y="12584"/>
                  <a:pt x="522941" y="5976"/>
                  <a:pt x="519953" y="0"/>
                </a:cubicBezTo>
              </a:path>
            </a:pathLst>
          </a:cu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жорские узор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148605"/>
            <a:ext cx="4860032" cy="3709395"/>
          </a:xfrm>
          <a:ln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66800"/>
          </a:xfrm>
        </p:spPr>
        <p:txBody>
          <a:bodyPr/>
          <a:lstStyle/>
          <a:p>
            <a:r>
              <a:rPr lang="ru-RU" dirty="0" smtClean="0"/>
              <a:t>Кто такие </a:t>
            </a:r>
            <a:r>
              <a:rPr lang="ru-RU" dirty="0" smtClean="0"/>
              <a:t>И</a:t>
            </a:r>
            <a:r>
              <a:rPr lang="ru-RU" dirty="0" smtClean="0"/>
              <a:t>жоры?</a:t>
            </a:r>
            <a:endParaRPr lang="ru-RU" dirty="0"/>
          </a:p>
        </p:txBody>
      </p:sp>
      <p:pic>
        <p:nvPicPr>
          <p:cNvPr id="5" name="Рисунок 4" descr="Костюм.jpg"/>
          <p:cNvPicPr>
            <a:picLocks noChangeAspect="1"/>
          </p:cNvPicPr>
          <p:nvPr/>
        </p:nvPicPr>
        <p:blipFill>
          <a:blip r:embed="rId3" cstate="print"/>
          <a:srcRect l="58400" t="3801" r="6951" b="13251"/>
          <a:stretch>
            <a:fillRect/>
          </a:stretch>
        </p:blipFill>
        <p:spPr>
          <a:xfrm>
            <a:off x="6156176" y="652220"/>
            <a:ext cx="2592288" cy="6205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1556792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/>
              <a:t>Ижо́ра</a:t>
            </a:r>
            <a:r>
              <a:rPr lang="en-US" sz="2400" dirty="0" smtClean="0"/>
              <a:t>—</a:t>
            </a:r>
            <a:r>
              <a:rPr lang="ru-RU" sz="2400" dirty="0" smtClean="0"/>
              <a:t>финно-угорский народ, один из коренных малочисленных народов России.</a:t>
            </a:r>
            <a:endParaRPr lang="ru-RU" sz="2400" u="sn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Национальный флаг </a:t>
            </a:r>
            <a:r>
              <a:rPr lang="ru-RU" dirty="0" err="1" smtClean="0"/>
              <a:t>И</a:t>
            </a:r>
            <a:r>
              <a:rPr lang="ru-RU" dirty="0" err="1" smtClean="0"/>
              <a:t>жорцев</a:t>
            </a:r>
            <a:endParaRPr lang="ru-RU" dirty="0"/>
          </a:p>
        </p:txBody>
      </p:sp>
      <p:pic>
        <p:nvPicPr>
          <p:cNvPr id="4" name="Содержимое 3" descr="флаг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3736" y="1743698"/>
            <a:ext cx="7222640" cy="483014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ru-RU" dirty="0" smtClean="0"/>
              <a:t>Ижорская земля </a:t>
            </a:r>
            <a:r>
              <a:rPr lang="en-US" dirty="0" smtClean="0"/>
              <a:t>V-VIII </a:t>
            </a:r>
            <a:r>
              <a:rPr lang="ru-RU" dirty="0" smtClean="0"/>
              <a:t>вв.</a:t>
            </a:r>
            <a:endParaRPr lang="ru-RU" dirty="0"/>
          </a:p>
        </p:txBody>
      </p:sp>
      <p:pic>
        <p:nvPicPr>
          <p:cNvPr id="4" name="Содержимое 3" descr="Ижорская земля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599" y="1556792"/>
            <a:ext cx="7150687" cy="5112568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2987824" y="4077072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3131840" y="4005064"/>
            <a:ext cx="43204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203848" y="4221088"/>
            <a:ext cx="43204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275856" y="4149080"/>
            <a:ext cx="72008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419872" y="4293096"/>
            <a:ext cx="72008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491880" y="4445496"/>
            <a:ext cx="800472" cy="783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635896" y="4653136"/>
            <a:ext cx="72008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Ижорская земля </a:t>
            </a:r>
            <a:r>
              <a:rPr lang="en-US" dirty="0" smtClean="0"/>
              <a:t>XIV-XV </a:t>
            </a:r>
            <a:r>
              <a:rPr lang="ru-RU" dirty="0" smtClean="0"/>
              <a:t>вв.</a:t>
            </a:r>
            <a:endParaRPr lang="ru-RU" dirty="0"/>
          </a:p>
        </p:txBody>
      </p:sp>
      <p:pic>
        <p:nvPicPr>
          <p:cNvPr id="4" name="Содержимое 3" descr="ИЗ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7272808" cy="5198921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3203848" y="4149080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3203848" y="4293096"/>
            <a:ext cx="43204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203848" y="4149080"/>
            <a:ext cx="100811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203848" y="4301480"/>
            <a:ext cx="1160512" cy="711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356248" y="4509120"/>
            <a:ext cx="1071736" cy="656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419872" y="4797152"/>
            <a:ext cx="936104" cy="567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491880" y="5301208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Топонимы и гидронимы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5017744"/>
          </a:xfrm>
        </p:spPr>
        <p:txBody>
          <a:bodyPr/>
          <a:lstStyle/>
          <a:p>
            <a:r>
              <a:rPr lang="ru-RU" dirty="0" smtClean="0"/>
              <a:t>Высшая точка – Воронья гора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9862" t="19550" r="5801" b="10101"/>
          <a:stretch>
            <a:fillRect/>
          </a:stretch>
        </p:blipFill>
        <p:spPr bwMode="auto">
          <a:xfrm>
            <a:off x="1403648" y="2060848"/>
            <a:ext cx="6408711" cy="46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Ижорская возвышенность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Ижора – деревня в Гатчинском районе Ленинградской области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37597" t="19550" r="10429" b="13251"/>
          <a:stretch>
            <a:fillRect/>
          </a:stretch>
        </p:blipFill>
        <p:spPr bwMode="auto">
          <a:xfrm>
            <a:off x="1259632" y="1844824"/>
            <a:ext cx="6624736" cy="481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9360024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Малая Ижора – деревня в Ломоносовском районе Ленинградской области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267" t="22280" r="357" b="27764"/>
          <a:stretch>
            <a:fillRect/>
          </a:stretch>
        </p:blipFill>
        <p:spPr bwMode="auto">
          <a:xfrm>
            <a:off x="148309" y="2132856"/>
            <a:ext cx="876097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52</TotalTime>
  <Words>119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«Ижоры: Название народа в топонимике Санкт-Петербурга и Ленинградской области»</vt:lpstr>
      <vt:lpstr>Кто такие Ижоры?</vt:lpstr>
      <vt:lpstr>Национальный флаг Ижорцев</vt:lpstr>
      <vt:lpstr>Ижорская земля V-VIII вв.</vt:lpstr>
      <vt:lpstr>Ижорская земля XIV-XV вв.</vt:lpstr>
      <vt:lpstr>Топонимы и гидронимы</vt:lpstr>
      <vt:lpstr>Ижорская возвышенность</vt:lpstr>
      <vt:lpstr>Ижора – деревня в Гатчинском районе Ленинградской области</vt:lpstr>
      <vt:lpstr>Малая Ижора – деревня в Ломоносовском районе Ленинградской области</vt:lpstr>
      <vt:lpstr>Большая Ижора – поселок на берегу Финского залива</vt:lpstr>
      <vt:lpstr>Ижорское озеро</vt:lpstr>
      <vt:lpstr>Река Ижора – левый нижний приток Невы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«Ижорцы: Название народа в топонимике Санкт-Петербурга и Ленинградской области»</dc:title>
  <dc:creator>Бухарова Александра</dc:creator>
  <cp:lastModifiedBy>Бухарова Александра</cp:lastModifiedBy>
  <cp:revision>8</cp:revision>
  <dcterms:created xsi:type="dcterms:W3CDTF">2022-12-08T07:15:00Z</dcterms:created>
  <dcterms:modified xsi:type="dcterms:W3CDTF">2022-12-08T08:17:14Z</dcterms:modified>
</cp:coreProperties>
</file>