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6436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32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842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131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2911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694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078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207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640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12160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4506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18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4B99BC-B2C1-E74E-8E30-0FA143EC1B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6703" y="1088232"/>
            <a:ext cx="8155781" cy="1148556"/>
          </a:xfrm>
        </p:spPr>
        <p:txBody>
          <a:bodyPr>
            <a:normAutofit/>
          </a:bodyPr>
          <a:lstStyle/>
          <a:p>
            <a:r>
              <a:rPr lang="ru-RU" sz="2400"/>
              <a:t>ГБДОУ центр развития ребёнка - детский сад № 45 Василеостровского района Санкт-петербурга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C2DAF27-D162-9B4F-872A-25ED484D65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3734" y="2601913"/>
            <a:ext cx="9584531" cy="2934494"/>
          </a:xfrm>
        </p:spPr>
        <p:txBody>
          <a:bodyPr>
            <a:normAutofit/>
          </a:bodyPr>
          <a:lstStyle/>
          <a:p>
            <a:r>
              <a:rPr lang="ru-RU" sz="3200" b="1" i="1"/>
              <a:t>Водский костюм (Водь) – вышивка, бисероплетение.</a:t>
            </a:r>
          </a:p>
          <a:p>
            <a:endParaRPr lang="ru-RU" i="1"/>
          </a:p>
          <a:p>
            <a:pPr algn="r"/>
            <a:endParaRPr lang="ru-RU" i="1"/>
          </a:p>
          <a:p>
            <a:pPr algn="r"/>
            <a:r>
              <a:rPr lang="ru-RU" i="1"/>
              <a:t>Подготовила воспитатель</a:t>
            </a:r>
          </a:p>
          <a:p>
            <a:pPr algn="r"/>
            <a:r>
              <a:rPr lang="ru-RU" i="1"/>
              <a:t>Надгериева Юлия Федоровна </a:t>
            </a:r>
          </a:p>
        </p:txBody>
      </p:sp>
    </p:spTree>
    <p:extLst>
      <p:ext uri="{BB962C8B-B14F-4D97-AF65-F5344CB8AC3E}">
        <p14:creationId xmlns:p14="http://schemas.microsoft.com/office/powerpoint/2010/main" val="1589506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1E8DC7E-D033-D945-8871-6AA667EF5AEB}"/>
              </a:ext>
            </a:extLst>
          </p:cNvPr>
          <p:cNvSpPr txBox="1"/>
          <p:nvPr/>
        </p:nvSpPr>
        <p:spPr>
          <a:xfrm>
            <a:off x="702469" y="594122"/>
            <a:ext cx="5881687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>
                <a:solidFill>
                  <a:srgbClr val="777777"/>
                </a:solidFill>
                <a:latin typeface="Open Sans" panose="02000000000000000000" pitchFamily="2" charset="0"/>
              </a:rPr>
              <a:t>Др</a:t>
            </a:r>
            <a:r>
              <a:rPr lang="ru-RU" b="1" i="0">
                <a:solidFill>
                  <a:srgbClr val="777777"/>
                </a:solidFill>
                <a:effectLst/>
                <a:latin typeface="Open Sans" panose="02000000000000000000" pitchFamily="2" charset="0"/>
              </a:rPr>
              <a:t>евним коренным народом Ленинградской области является </a:t>
            </a:r>
            <a:r>
              <a:rPr lang="ru-RU" b="1" i="0">
                <a:solidFill>
                  <a:srgbClr val="777777"/>
                </a:solidFill>
                <a:effectLst/>
                <a:latin typeface="Open Sans" panose="020B0606030504020204" pitchFamily="34" charset="0"/>
              </a:rPr>
              <a:t>водь. Она известна по русским летописям с 1069 года. Водь является уникальным народом, сохранившим многие элементы древней культуры коренного населения Северо-Запада России. Традиционные занятия води – земледелие и животноводство, озёрное и морское рыболовство, лесные и отхожие промыслы. Водь была самым «магическим» народом этих земель: до середины ХХ века сохранялись вера в духов-«хозяев» и древние семейные обряды, а старинный водский костюм должен был своими узорами и звенящими подвесками отгонять злых духов. </a:t>
            </a:r>
            <a:endParaRPr lang="ru-RU" b="1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E8791BBF-4A21-DE49-A0FC-C705EB22E2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195" y="326760"/>
            <a:ext cx="5019682" cy="6007365"/>
          </a:xfrm>
          <a:prstGeom prst="rect">
            <a:avLst/>
          </a:prstGeom>
        </p:spPr>
      </p:pic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A4351408-3FFF-F44A-999D-A4A00D8353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0" y="4841439"/>
            <a:ext cx="6373813" cy="238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463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F6A11FA-2F09-3944-B8B7-170C2D442AA6}"/>
              </a:ext>
            </a:extLst>
          </p:cNvPr>
          <p:cNvSpPr txBox="1"/>
          <p:nvPr/>
        </p:nvSpPr>
        <p:spPr>
          <a:xfrm>
            <a:off x="511968" y="192970"/>
            <a:ext cx="609600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>
                <a:solidFill>
                  <a:srgbClr val="000000"/>
                </a:solidFill>
                <a:effectLst/>
                <a:latin typeface="Helvetica Neue"/>
              </a:rPr>
              <a:t>В водском костюме существовало строгое разделение по возрастным группам. Амы — старинную одежду типа сарафана шили из белого полотна, и предназначалась она только для девушек. На свадьбу, как и на последующую замужнюю жизнь, для невесты изготовляли аналогичную одежду из синего сукна — рукку. И амы, и рукку носили непосредственно на голое тело, а уже сверху надевали короткую рубаху-рукавник ихад (букв. «рукава»). Ихад не сшивали по боковым швам, и рукава были соединены с основой только в верхней части. Девушки на выданье носили передник под названием чесярятид из двух узких полос белого полотна. Позже эти полосы стали сшивать в одну, оставляя снизу разрез. Женщины под этот передник надевали еще один — пыльвилина из синего сукна. Молодые женщины (в отличие от пожилых) его богато украшали. Кроме того, с двух сторон по бокам надевали красные шерстяные набедренники каатырыд, украшенные кораллами, бисером, монетками и ракушками каури. Старые женщины носили уммику — длинную холщовую рубаху без украшений с длинными рукавами.</a:t>
            </a:r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E5BC8D1B-AC18-A341-AD82-93A40272A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689" y="279134"/>
            <a:ext cx="4535279" cy="622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224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F8305AE8-3F34-B042-A342-8B6FF827B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854" y="1926304"/>
            <a:ext cx="3700042" cy="48177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EB6719-B995-DE4F-BC72-E29282987456}"/>
              </a:ext>
            </a:extLst>
          </p:cNvPr>
          <p:cNvSpPr txBox="1"/>
          <p:nvPr/>
        </p:nvSpPr>
        <p:spPr>
          <a:xfrm>
            <a:off x="142875" y="171978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0">
                <a:solidFill>
                  <a:srgbClr val="000000"/>
                </a:solidFill>
                <a:effectLst/>
                <a:latin typeface="Helvetica Neue"/>
              </a:rPr>
              <a:t>К праздничным нарядам вожанки надевали два тканых пояса: нижний назывался широким, а верхний, узкий, — пестрым. Кожаный пояс пуута с оловянными бляшками девушке дарил жених. Общее количество поясов в костюме невесты, в давние времена доходило до девяти.</a:t>
            </a:r>
            <a:endParaRPr lang="ru-RU"/>
          </a:p>
        </p:txBody>
      </p:sp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59091D88-2723-034A-B5BF-785804D995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477" y="199984"/>
            <a:ext cx="4364095" cy="645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265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3A92EA-8D04-9D40-8E7B-125C4092E8D9}"/>
              </a:ext>
            </a:extLst>
          </p:cNvPr>
          <p:cNvSpPr txBox="1"/>
          <p:nvPr/>
        </p:nvSpPr>
        <p:spPr>
          <a:xfrm>
            <a:off x="369094" y="402402"/>
            <a:ext cx="60960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0">
                <a:solidFill>
                  <a:srgbClr val="000000"/>
                </a:solidFill>
                <a:effectLst/>
                <a:latin typeface="Helvetica Neue"/>
              </a:rPr>
              <a:t>Вышитый бисером и каури большой нагрудник мюэци из красного сукна в форме полумесяца и аналогичный, но меньшего размера риссико украшали грудь замужних вожанок. В старости эти нагрудники снимали. Помимо них носили многочисленные бусы и височно-ушные украшения: на серьги подвешивали кольца пелдушкад, а на них подвески ойтанад (по-русски гайтан). Крест на двойной нитке бус носили, не снимая, с юности до конца жизни.</a:t>
            </a:r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5D581DF4-98E5-B247-9920-ABAB5E8A1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76064" y="211902"/>
            <a:ext cx="4431929" cy="61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20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06539745-0A56-7F49-8DD4-D9731386BB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926" y="0"/>
            <a:ext cx="3270147" cy="46024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82B35C-9420-6E44-8097-27517413F8DB}"/>
              </a:ext>
            </a:extLst>
          </p:cNvPr>
          <p:cNvSpPr txBox="1"/>
          <p:nvPr/>
        </p:nvSpPr>
        <p:spPr>
          <a:xfrm>
            <a:off x="369094" y="267227"/>
            <a:ext cx="4222243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0">
                <a:solidFill>
                  <a:srgbClr val="000000"/>
                </a:solidFill>
                <a:effectLst/>
                <a:latin typeface="Helvetica Neue"/>
              </a:rPr>
              <a:t>Девушки обычно носили волосы распущенными, а по праздникам украшали их маленькой шапочкой пяясиэ, целиком расшитой бисером, ракушками каури, оловянными бляшками. На затылке у нее была петелька, в которую пропускали волосы. По форме пяясиэ была похожа на девичьи шапочки финно-угорских народов Поволжья: мариек, мордовок и удмурток, а также татарок. После замужества, женщине коротко стригли волосы (что было характерно и для некоторых эстонских областей) и надевали высокую шапку пайкас из холста (в первые годы замужества белоснежного) с двумя длинными лопастями пеапюхде (т. е. «головное полотенце»), спускающимися на спину. </a:t>
            </a:r>
            <a:endParaRPr lang="ru-RU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8C7D99FA-BCF1-AD4F-917E-54212B42C6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923" y="0"/>
            <a:ext cx="3452170" cy="354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877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CBD19103-D5CA-3B4B-A39C-A14590E916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662" y="2183963"/>
            <a:ext cx="3292963" cy="45430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C28C5D-A112-584F-B872-AF367C9DE7CA}"/>
              </a:ext>
            </a:extLst>
          </p:cNvPr>
          <p:cNvSpPr txBox="1"/>
          <p:nvPr/>
        </p:nvSpPr>
        <p:spPr>
          <a:xfrm>
            <a:off x="357188" y="100369"/>
            <a:ext cx="60960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>
                <a:solidFill>
                  <a:srgbClr val="000000"/>
                </a:solidFill>
                <a:effectLst/>
                <a:latin typeface="Helvetica Neue"/>
              </a:rPr>
              <a:t>Наряднее всех одевались замужние женщины до рождения ребенка. Белая рубаха, синий сарафан и синий передник обильно украшались вышивкой, жемчугом и полудрагоценными камнями. Волосы на голове замужних женщин сбривали, чтобы они с волосами не принесли в жилище мужа магию родительского дома. Позже стали просто отрезать косу. Голову украшал высокий белоснежный головной убор.</a:t>
            </a:r>
            <a:endParaRPr lang="ru-RU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60CACFCE-1732-8643-ADBD-FEFD1A94E2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627" y="0"/>
            <a:ext cx="4628834" cy="684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238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A744B0A-54F6-9A4D-95DB-A8611F2DDE8A}"/>
              </a:ext>
            </a:extLst>
          </p:cNvPr>
          <p:cNvSpPr txBox="1"/>
          <p:nvPr/>
        </p:nvSpPr>
        <p:spPr>
          <a:xfrm>
            <a:off x="464344" y="511970"/>
            <a:ext cx="60960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0" i="0">
                <a:solidFill>
                  <a:srgbClr val="000000"/>
                </a:solidFill>
                <a:effectLst/>
                <a:latin typeface="Helvetica Neue"/>
              </a:rPr>
              <a:t>Техника петельного бисероплетения</a:t>
            </a:r>
          </a:p>
          <a:p>
            <a:pPr algn="l"/>
            <a:r>
              <a:rPr lang="ru-RU" b="0" i="0">
                <a:solidFill>
                  <a:srgbClr val="000000"/>
                </a:solidFill>
                <a:effectLst/>
                <a:latin typeface="Helvetica Neue"/>
              </a:rPr>
              <a:t>Подойдет для самых маленьких мастеров. Техника заключается в скручивании петли из ряда бусин.</a:t>
            </a:r>
          </a:p>
          <a:p>
            <a:pPr algn="l"/>
            <a:r>
              <a:rPr lang="ru-RU" b="0" i="0">
                <a:solidFill>
                  <a:srgbClr val="000000"/>
                </a:solidFill>
                <a:effectLst/>
                <a:latin typeface="Helvetica Neue"/>
              </a:rPr>
              <a:t>Необходимые материалы: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>
                <a:solidFill>
                  <a:srgbClr val="000000"/>
                </a:solidFill>
                <a:effectLst/>
                <a:latin typeface="Helvetica Neue"/>
              </a:rPr>
              <a:t>проволока;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>
                <a:solidFill>
                  <a:srgbClr val="000000"/>
                </a:solidFill>
                <a:effectLst/>
                <a:latin typeface="Helvetica Neue"/>
              </a:rPr>
              <a:t>ножницы с закругленными концами;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>
                <a:solidFill>
                  <a:srgbClr val="000000"/>
                </a:solidFill>
                <a:effectLst/>
                <a:latin typeface="Helvetica Neue"/>
              </a:rPr>
              <a:t>бисер разных цветов.</a:t>
            </a:r>
          </a:p>
          <a:p>
            <a:pPr algn="l"/>
            <a:r>
              <a:rPr lang="ru-RU" b="0" i="0">
                <a:solidFill>
                  <a:srgbClr val="000000"/>
                </a:solidFill>
                <a:effectLst/>
                <a:latin typeface="Helvetica Neue"/>
              </a:rPr>
              <a:t>Пошаговое описание:</a:t>
            </a:r>
          </a:p>
          <a:p>
            <a:pPr algn="l">
              <a:buFont typeface="+mj-lt"/>
              <a:buAutoNum type="arabicPeriod"/>
            </a:pPr>
            <a:r>
              <a:rPr lang="ru-RU" b="0" i="0">
                <a:solidFill>
                  <a:srgbClr val="000000"/>
                </a:solidFill>
                <a:effectLst/>
                <a:latin typeface="Helvetica Neue"/>
              </a:rPr>
              <a:t>Взять проволоку и отрезать от нее нужную длину. Для освоения техники подойдет небольшой кусочек.</a:t>
            </a:r>
          </a:p>
          <a:p>
            <a:pPr algn="l">
              <a:buFont typeface="+mj-lt"/>
              <a:buAutoNum type="arabicPeriod"/>
            </a:pPr>
            <a:r>
              <a:rPr lang="ru-RU" b="0" i="0">
                <a:solidFill>
                  <a:srgbClr val="000000"/>
                </a:solidFill>
                <a:effectLst/>
                <a:latin typeface="Helvetica Neue"/>
              </a:rPr>
              <a:t>Нанизать на конец 10 бисерин. Можно надевать по одной бусине или опустить край проволоки в контейнер с бисером и перемещать его, как будто перемешивая. Так бисерины сами будут нанизываться на нить.</a:t>
            </a:r>
          </a:p>
          <a:p>
            <a:pPr algn="l">
              <a:buFont typeface="+mj-lt"/>
              <a:buAutoNum type="arabicPeriod"/>
            </a:pPr>
            <a:r>
              <a:rPr lang="ru-RU" b="0" i="0">
                <a:solidFill>
                  <a:srgbClr val="000000"/>
                </a:solidFill>
                <a:effectLst/>
                <a:latin typeface="Helvetica Neue"/>
              </a:rPr>
              <a:t>Соединить концы так, чтобы образовалась петля из бисерин.</a:t>
            </a:r>
          </a:p>
          <a:p>
            <a:pPr algn="l">
              <a:buFont typeface="+mj-lt"/>
              <a:buAutoNum type="arabicPeriod"/>
            </a:pPr>
            <a:r>
              <a:rPr lang="ru-RU" b="0" i="0">
                <a:solidFill>
                  <a:srgbClr val="000000"/>
                </a:solidFill>
                <a:effectLst/>
                <a:latin typeface="Helvetica Neue"/>
              </a:rPr>
              <a:t>Перекрутить несколько раз, чтобы закрепить конструкцию.</a:t>
            </a:r>
          </a:p>
          <a:p>
            <a:pPr algn="l"/>
            <a:r>
              <a:rPr lang="ru-RU" b="0" i="0">
                <a:solidFill>
                  <a:srgbClr val="000000"/>
                </a:solidFill>
                <a:effectLst/>
                <a:latin typeface="Helvetica Neue"/>
              </a:rPr>
              <a:t>Схемы плетения в данной технике: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5A234E-62E7-FA41-9080-DF1F12D7F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5593" y="428624"/>
            <a:ext cx="4762500" cy="2714625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CB9E01F6-5763-9E43-A652-750559706E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344" y="3429000"/>
            <a:ext cx="578167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460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F68C494-C33D-8948-B204-24F1C24B8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5429" y="2457355"/>
            <a:ext cx="4781550" cy="51173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i="1">
                <a:solidFill>
                  <a:srgbClr val="FF0000"/>
                </a:solidFill>
                <a:latin typeface="Blackadder ITC" panose="02000000000000000000" pitchFamily="2" charset="0"/>
                <a:ea typeface="Blackadder ITC" panose="02000000000000000000" pitchFamily="2" charset="0"/>
              </a:rPr>
              <a:t>Спасибо за внимание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8A5BAAD5-3630-1040-A3E6-7757E7241D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11203781" cy="2457355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5156C396-61E1-0D44-9011-A4437F30EE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4" y="4199551"/>
            <a:ext cx="10822780" cy="243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393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Савон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9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Савон</vt:lpstr>
      <vt:lpstr>ГБДОУ центр развития ребёнка - детский сад № 45 Василеостровского района Санкт-петербурга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Julia n</dc:creator>
  <cp:lastModifiedBy>Julia n</cp:lastModifiedBy>
  <cp:revision>10</cp:revision>
  <dcterms:created xsi:type="dcterms:W3CDTF">2022-10-30T17:28:18Z</dcterms:created>
  <dcterms:modified xsi:type="dcterms:W3CDTF">2022-11-02T06:30:03Z</dcterms:modified>
</cp:coreProperties>
</file>