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53519E-E26E-F602-6593-73311C53342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BEBAEDEF-8A05-BC34-14F3-0A1C6439B7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0A83FE3-7658-05D6-030C-5C21304FA276}"/>
              </a:ext>
            </a:extLst>
          </p:cNvPr>
          <p:cNvSpPr>
            <a:spLocks noGrp="1"/>
          </p:cNvSpPr>
          <p:nvPr>
            <p:ph type="dt" sz="half" idx="10"/>
          </p:nvPr>
        </p:nvSpPr>
        <p:spPr/>
        <p:txBody>
          <a:bodyPr/>
          <a:lstStyle/>
          <a:p>
            <a:fld id="{08FA5FED-1B8F-4B54-A71B-097B1BDCA09B}" type="datetimeFigureOut">
              <a:rPr lang="ru-RU" smtClean="0"/>
              <a:t>01.02.2024</a:t>
            </a:fld>
            <a:endParaRPr lang="ru-RU"/>
          </a:p>
        </p:txBody>
      </p:sp>
      <p:sp>
        <p:nvSpPr>
          <p:cNvPr id="5" name="Нижний колонтитул 4">
            <a:extLst>
              <a:ext uri="{FF2B5EF4-FFF2-40B4-BE49-F238E27FC236}">
                <a16:creationId xmlns:a16="http://schemas.microsoft.com/office/drawing/2014/main" id="{699F62AC-B927-5C5E-7914-F847A241832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157D066-4324-703B-94EB-D39AFBAB496C}"/>
              </a:ext>
            </a:extLst>
          </p:cNvPr>
          <p:cNvSpPr>
            <a:spLocks noGrp="1"/>
          </p:cNvSpPr>
          <p:nvPr>
            <p:ph type="sldNum" sz="quarter" idx="12"/>
          </p:nvPr>
        </p:nvSpPr>
        <p:spPr/>
        <p:txBody>
          <a:bodyPr/>
          <a:lstStyle/>
          <a:p>
            <a:fld id="{3AF60D8D-C773-40B0-8894-B75758EADCB7}" type="slidenum">
              <a:rPr lang="ru-RU" smtClean="0"/>
              <a:t>‹#›</a:t>
            </a:fld>
            <a:endParaRPr lang="ru-RU"/>
          </a:p>
        </p:txBody>
      </p:sp>
    </p:spTree>
    <p:extLst>
      <p:ext uri="{BB962C8B-B14F-4D97-AF65-F5344CB8AC3E}">
        <p14:creationId xmlns:p14="http://schemas.microsoft.com/office/powerpoint/2010/main" val="3897347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B5D460-4439-A44F-12D4-684DF5FAD0C3}"/>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178A4596-AA06-9802-4C2E-A534A6E02F65}"/>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FAA2594-D7AA-7CAD-C939-09C7747F1FCF}"/>
              </a:ext>
            </a:extLst>
          </p:cNvPr>
          <p:cNvSpPr>
            <a:spLocks noGrp="1"/>
          </p:cNvSpPr>
          <p:nvPr>
            <p:ph type="dt" sz="half" idx="10"/>
          </p:nvPr>
        </p:nvSpPr>
        <p:spPr/>
        <p:txBody>
          <a:bodyPr/>
          <a:lstStyle/>
          <a:p>
            <a:fld id="{08FA5FED-1B8F-4B54-A71B-097B1BDCA09B}" type="datetimeFigureOut">
              <a:rPr lang="ru-RU" smtClean="0"/>
              <a:t>01.02.2024</a:t>
            </a:fld>
            <a:endParaRPr lang="ru-RU"/>
          </a:p>
        </p:txBody>
      </p:sp>
      <p:sp>
        <p:nvSpPr>
          <p:cNvPr id="5" name="Нижний колонтитул 4">
            <a:extLst>
              <a:ext uri="{FF2B5EF4-FFF2-40B4-BE49-F238E27FC236}">
                <a16:creationId xmlns:a16="http://schemas.microsoft.com/office/drawing/2014/main" id="{19506BA3-A852-B49E-B0CC-10F14B64470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69452FA-E338-5EE8-0145-8182855D0BE1}"/>
              </a:ext>
            </a:extLst>
          </p:cNvPr>
          <p:cNvSpPr>
            <a:spLocks noGrp="1"/>
          </p:cNvSpPr>
          <p:nvPr>
            <p:ph type="sldNum" sz="quarter" idx="12"/>
          </p:nvPr>
        </p:nvSpPr>
        <p:spPr/>
        <p:txBody>
          <a:bodyPr/>
          <a:lstStyle/>
          <a:p>
            <a:fld id="{3AF60D8D-C773-40B0-8894-B75758EADCB7}" type="slidenum">
              <a:rPr lang="ru-RU" smtClean="0"/>
              <a:t>‹#›</a:t>
            </a:fld>
            <a:endParaRPr lang="ru-RU"/>
          </a:p>
        </p:txBody>
      </p:sp>
    </p:spTree>
    <p:extLst>
      <p:ext uri="{BB962C8B-B14F-4D97-AF65-F5344CB8AC3E}">
        <p14:creationId xmlns:p14="http://schemas.microsoft.com/office/powerpoint/2010/main" val="1744570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9E9E765F-2401-67BB-3E7A-B03B4ED56677}"/>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456DB4FE-BA09-7A33-1B12-15722BB88CE9}"/>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44115B4-A10B-317D-3162-CDB30B4C24BF}"/>
              </a:ext>
            </a:extLst>
          </p:cNvPr>
          <p:cNvSpPr>
            <a:spLocks noGrp="1"/>
          </p:cNvSpPr>
          <p:nvPr>
            <p:ph type="dt" sz="half" idx="10"/>
          </p:nvPr>
        </p:nvSpPr>
        <p:spPr/>
        <p:txBody>
          <a:bodyPr/>
          <a:lstStyle/>
          <a:p>
            <a:fld id="{08FA5FED-1B8F-4B54-A71B-097B1BDCA09B}" type="datetimeFigureOut">
              <a:rPr lang="ru-RU" smtClean="0"/>
              <a:t>01.02.2024</a:t>
            </a:fld>
            <a:endParaRPr lang="ru-RU"/>
          </a:p>
        </p:txBody>
      </p:sp>
      <p:sp>
        <p:nvSpPr>
          <p:cNvPr id="5" name="Нижний колонтитул 4">
            <a:extLst>
              <a:ext uri="{FF2B5EF4-FFF2-40B4-BE49-F238E27FC236}">
                <a16:creationId xmlns:a16="http://schemas.microsoft.com/office/drawing/2014/main" id="{FDD6175A-787D-7D3D-FEAE-84851827019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FC82D28-F43F-FB08-049E-5196974E4432}"/>
              </a:ext>
            </a:extLst>
          </p:cNvPr>
          <p:cNvSpPr>
            <a:spLocks noGrp="1"/>
          </p:cNvSpPr>
          <p:nvPr>
            <p:ph type="sldNum" sz="quarter" idx="12"/>
          </p:nvPr>
        </p:nvSpPr>
        <p:spPr/>
        <p:txBody>
          <a:bodyPr/>
          <a:lstStyle/>
          <a:p>
            <a:fld id="{3AF60D8D-C773-40B0-8894-B75758EADCB7}" type="slidenum">
              <a:rPr lang="ru-RU" smtClean="0"/>
              <a:t>‹#›</a:t>
            </a:fld>
            <a:endParaRPr lang="ru-RU"/>
          </a:p>
        </p:txBody>
      </p:sp>
    </p:spTree>
    <p:extLst>
      <p:ext uri="{BB962C8B-B14F-4D97-AF65-F5344CB8AC3E}">
        <p14:creationId xmlns:p14="http://schemas.microsoft.com/office/powerpoint/2010/main" val="4272018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4DB561-0D46-C277-2D8E-34FFB1FAB0A5}"/>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2CA91A26-2632-B341-F40B-88994904DC4F}"/>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8F01AEA-EA05-21F0-B436-0CF648114819}"/>
              </a:ext>
            </a:extLst>
          </p:cNvPr>
          <p:cNvSpPr>
            <a:spLocks noGrp="1"/>
          </p:cNvSpPr>
          <p:nvPr>
            <p:ph type="dt" sz="half" idx="10"/>
          </p:nvPr>
        </p:nvSpPr>
        <p:spPr/>
        <p:txBody>
          <a:bodyPr/>
          <a:lstStyle/>
          <a:p>
            <a:fld id="{08FA5FED-1B8F-4B54-A71B-097B1BDCA09B}" type="datetimeFigureOut">
              <a:rPr lang="ru-RU" smtClean="0"/>
              <a:t>01.02.2024</a:t>
            </a:fld>
            <a:endParaRPr lang="ru-RU"/>
          </a:p>
        </p:txBody>
      </p:sp>
      <p:sp>
        <p:nvSpPr>
          <p:cNvPr id="5" name="Нижний колонтитул 4">
            <a:extLst>
              <a:ext uri="{FF2B5EF4-FFF2-40B4-BE49-F238E27FC236}">
                <a16:creationId xmlns:a16="http://schemas.microsoft.com/office/drawing/2014/main" id="{7F768F89-9973-F95C-9EE4-146DCF76B74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B991F9C-B636-1371-7F95-EE15FADE1D91}"/>
              </a:ext>
            </a:extLst>
          </p:cNvPr>
          <p:cNvSpPr>
            <a:spLocks noGrp="1"/>
          </p:cNvSpPr>
          <p:nvPr>
            <p:ph type="sldNum" sz="quarter" idx="12"/>
          </p:nvPr>
        </p:nvSpPr>
        <p:spPr/>
        <p:txBody>
          <a:bodyPr/>
          <a:lstStyle/>
          <a:p>
            <a:fld id="{3AF60D8D-C773-40B0-8894-B75758EADCB7}" type="slidenum">
              <a:rPr lang="ru-RU" smtClean="0"/>
              <a:t>‹#›</a:t>
            </a:fld>
            <a:endParaRPr lang="ru-RU"/>
          </a:p>
        </p:txBody>
      </p:sp>
    </p:spTree>
    <p:extLst>
      <p:ext uri="{BB962C8B-B14F-4D97-AF65-F5344CB8AC3E}">
        <p14:creationId xmlns:p14="http://schemas.microsoft.com/office/powerpoint/2010/main" val="3581619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202CAA-7F27-3ECD-A30F-99A0C4739A47}"/>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1992C1BF-96A8-AB16-F1EB-4D4E36E621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58557834-03FF-61E4-67B5-214E8A7E87DF}"/>
              </a:ext>
            </a:extLst>
          </p:cNvPr>
          <p:cNvSpPr>
            <a:spLocks noGrp="1"/>
          </p:cNvSpPr>
          <p:nvPr>
            <p:ph type="dt" sz="half" idx="10"/>
          </p:nvPr>
        </p:nvSpPr>
        <p:spPr/>
        <p:txBody>
          <a:bodyPr/>
          <a:lstStyle/>
          <a:p>
            <a:fld id="{08FA5FED-1B8F-4B54-A71B-097B1BDCA09B}" type="datetimeFigureOut">
              <a:rPr lang="ru-RU" smtClean="0"/>
              <a:t>01.02.2024</a:t>
            </a:fld>
            <a:endParaRPr lang="ru-RU"/>
          </a:p>
        </p:txBody>
      </p:sp>
      <p:sp>
        <p:nvSpPr>
          <p:cNvPr id="5" name="Нижний колонтитул 4">
            <a:extLst>
              <a:ext uri="{FF2B5EF4-FFF2-40B4-BE49-F238E27FC236}">
                <a16:creationId xmlns:a16="http://schemas.microsoft.com/office/drawing/2014/main" id="{9B59CD4F-8AB0-29FB-2244-2B0BAE20BF8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E06A134-A46D-FE25-DECE-CBC7299F206D}"/>
              </a:ext>
            </a:extLst>
          </p:cNvPr>
          <p:cNvSpPr>
            <a:spLocks noGrp="1"/>
          </p:cNvSpPr>
          <p:nvPr>
            <p:ph type="sldNum" sz="quarter" idx="12"/>
          </p:nvPr>
        </p:nvSpPr>
        <p:spPr/>
        <p:txBody>
          <a:bodyPr/>
          <a:lstStyle/>
          <a:p>
            <a:fld id="{3AF60D8D-C773-40B0-8894-B75758EADCB7}" type="slidenum">
              <a:rPr lang="ru-RU" smtClean="0"/>
              <a:t>‹#›</a:t>
            </a:fld>
            <a:endParaRPr lang="ru-RU"/>
          </a:p>
        </p:txBody>
      </p:sp>
    </p:spTree>
    <p:extLst>
      <p:ext uri="{BB962C8B-B14F-4D97-AF65-F5344CB8AC3E}">
        <p14:creationId xmlns:p14="http://schemas.microsoft.com/office/powerpoint/2010/main" val="2368171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CB1C5D-F8DF-3C0D-E738-84EA87B61BA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DC072190-13D6-7809-FE82-C97147347EB3}"/>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85662ED8-6CEC-DF03-B35E-AE6B9724276A}"/>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8724DE85-D4BB-9531-7D7C-935720D69184}"/>
              </a:ext>
            </a:extLst>
          </p:cNvPr>
          <p:cNvSpPr>
            <a:spLocks noGrp="1"/>
          </p:cNvSpPr>
          <p:nvPr>
            <p:ph type="dt" sz="half" idx="10"/>
          </p:nvPr>
        </p:nvSpPr>
        <p:spPr/>
        <p:txBody>
          <a:bodyPr/>
          <a:lstStyle/>
          <a:p>
            <a:fld id="{08FA5FED-1B8F-4B54-A71B-097B1BDCA09B}" type="datetimeFigureOut">
              <a:rPr lang="ru-RU" smtClean="0"/>
              <a:t>01.02.2024</a:t>
            </a:fld>
            <a:endParaRPr lang="ru-RU"/>
          </a:p>
        </p:txBody>
      </p:sp>
      <p:sp>
        <p:nvSpPr>
          <p:cNvPr id="6" name="Нижний колонтитул 5">
            <a:extLst>
              <a:ext uri="{FF2B5EF4-FFF2-40B4-BE49-F238E27FC236}">
                <a16:creationId xmlns:a16="http://schemas.microsoft.com/office/drawing/2014/main" id="{957229CF-EF5D-367B-ADEC-BEE7A390B4D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E70895B-5A36-081E-A4D8-92EBD14014B0}"/>
              </a:ext>
            </a:extLst>
          </p:cNvPr>
          <p:cNvSpPr>
            <a:spLocks noGrp="1"/>
          </p:cNvSpPr>
          <p:nvPr>
            <p:ph type="sldNum" sz="quarter" idx="12"/>
          </p:nvPr>
        </p:nvSpPr>
        <p:spPr/>
        <p:txBody>
          <a:bodyPr/>
          <a:lstStyle/>
          <a:p>
            <a:fld id="{3AF60D8D-C773-40B0-8894-B75758EADCB7}" type="slidenum">
              <a:rPr lang="ru-RU" smtClean="0"/>
              <a:t>‹#›</a:t>
            </a:fld>
            <a:endParaRPr lang="ru-RU"/>
          </a:p>
        </p:txBody>
      </p:sp>
    </p:spTree>
    <p:extLst>
      <p:ext uri="{BB962C8B-B14F-4D97-AF65-F5344CB8AC3E}">
        <p14:creationId xmlns:p14="http://schemas.microsoft.com/office/powerpoint/2010/main" val="1380101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FC5697-2473-2ABB-8E86-266558F0E7A0}"/>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E68431FE-1322-2EC9-53F5-9BCFF5ED81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7AA2C11C-B05F-F537-FA84-F11461831807}"/>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C4E9B4A7-2335-8C37-D75B-14FD6DDC77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7C3A39A9-2F4A-9C2E-5B37-1B7D8665A5EF}"/>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239196EE-656C-947C-65B4-EA5C7C98C4D1}"/>
              </a:ext>
            </a:extLst>
          </p:cNvPr>
          <p:cNvSpPr>
            <a:spLocks noGrp="1"/>
          </p:cNvSpPr>
          <p:nvPr>
            <p:ph type="dt" sz="half" idx="10"/>
          </p:nvPr>
        </p:nvSpPr>
        <p:spPr/>
        <p:txBody>
          <a:bodyPr/>
          <a:lstStyle/>
          <a:p>
            <a:fld id="{08FA5FED-1B8F-4B54-A71B-097B1BDCA09B}" type="datetimeFigureOut">
              <a:rPr lang="ru-RU" smtClean="0"/>
              <a:t>01.02.2024</a:t>
            </a:fld>
            <a:endParaRPr lang="ru-RU"/>
          </a:p>
        </p:txBody>
      </p:sp>
      <p:sp>
        <p:nvSpPr>
          <p:cNvPr id="8" name="Нижний колонтитул 7">
            <a:extLst>
              <a:ext uri="{FF2B5EF4-FFF2-40B4-BE49-F238E27FC236}">
                <a16:creationId xmlns:a16="http://schemas.microsoft.com/office/drawing/2014/main" id="{F51341B2-C871-676F-EBA8-A699661D0B43}"/>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D953D37A-F4A0-AE61-17F0-ABF41FD2716A}"/>
              </a:ext>
            </a:extLst>
          </p:cNvPr>
          <p:cNvSpPr>
            <a:spLocks noGrp="1"/>
          </p:cNvSpPr>
          <p:nvPr>
            <p:ph type="sldNum" sz="quarter" idx="12"/>
          </p:nvPr>
        </p:nvSpPr>
        <p:spPr/>
        <p:txBody>
          <a:bodyPr/>
          <a:lstStyle/>
          <a:p>
            <a:fld id="{3AF60D8D-C773-40B0-8894-B75758EADCB7}" type="slidenum">
              <a:rPr lang="ru-RU" smtClean="0"/>
              <a:t>‹#›</a:t>
            </a:fld>
            <a:endParaRPr lang="ru-RU"/>
          </a:p>
        </p:txBody>
      </p:sp>
    </p:spTree>
    <p:extLst>
      <p:ext uri="{BB962C8B-B14F-4D97-AF65-F5344CB8AC3E}">
        <p14:creationId xmlns:p14="http://schemas.microsoft.com/office/powerpoint/2010/main" val="2650327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4F019D-F2DC-7989-05E4-ADB6966F9904}"/>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82ED1265-FED5-F33F-1BBF-835431E25C5E}"/>
              </a:ext>
            </a:extLst>
          </p:cNvPr>
          <p:cNvSpPr>
            <a:spLocks noGrp="1"/>
          </p:cNvSpPr>
          <p:nvPr>
            <p:ph type="dt" sz="half" idx="10"/>
          </p:nvPr>
        </p:nvSpPr>
        <p:spPr/>
        <p:txBody>
          <a:bodyPr/>
          <a:lstStyle/>
          <a:p>
            <a:fld id="{08FA5FED-1B8F-4B54-A71B-097B1BDCA09B}" type="datetimeFigureOut">
              <a:rPr lang="ru-RU" smtClean="0"/>
              <a:t>01.02.2024</a:t>
            </a:fld>
            <a:endParaRPr lang="ru-RU"/>
          </a:p>
        </p:txBody>
      </p:sp>
      <p:sp>
        <p:nvSpPr>
          <p:cNvPr id="4" name="Нижний колонтитул 3">
            <a:extLst>
              <a:ext uri="{FF2B5EF4-FFF2-40B4-BE49-F238E27FC236}">
                <a16:creationId xmlns:a16="http://schemas.microsoft.com/office/drawing/2014/main" id="{20CDDFB9-985B-60FC-BFB4-3560997883BC}"/>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51D83C26-0B25-440F-4745-7967A1112196}"/>
              </a:ext>
            </a:extLst>
          </p:cNvPr>
          <p:cNvSpPr>
            <a:spLocks noGrp="1"/>
          </p:cNvSpPr>
          <p:nvPr>
            <p:ph type="sldNum" sz="quarter" idx="12"/>
          </p:nvPr>
        </p:nvSpPr>
        <p:spPr/>
        <p:txBody>
          <a:bodyPr/>
          <a:lstStyle/>
          <a:p>
            <a:fld id="{3AF60D8D-C773-40B0-8894-B75758EADCB7}" type="slidenum">
              <a:rPr lang="ru-RU" smtClean="0"/>
              <a:t>‹#›</a:t>
            </a:fld>
            <a:endParaRPr lang="ru-RU"/>
          </a:p>
        </p:txBody>
      </p:sp>
    </p:spTree>
    <p:extLst>
      <p:ext uri="{BB962C8B-B14F-4D97-AF65-F5344CB8AC3E}">
        <p14:creationId xmlns:p14="http://schemas.microsoft.com/office/powerpoint/2010/main" val="1341181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37DE8422-CD32-0E30-7227-91590E47E383}"/>
              </a:ext>
            </a:extLst>
          </p:cNvPr>
          <p:cNvSpPr>
            <a:spLocks noGrp="1"/>
          </p:cNvSpPr>
          <p:nvPr>
            <p:ph type="dt" sz="half" idx="10"/>
          </p:nvPr>
        </p:nvSpPr>
        <p:spPr/>
        <p:txBody>
          <a:bodyPr/>
          <a:lstStyle/>
          <a:p>
            <a:fld id="{08FA5FED-1B8F-4B54-A71B-097B1BDCA09B}" type="datetimeFigureOut">
              <a:rPr lang="ru-RU" smtClean="0"/>
              <a:t>01.02.2024</a:t>
            </a:fld>
            <a:endParaRPr lang="ru-RU"/>
          </a:p>
        </p:txBody>
      </p:sp>
      <p:sp>
        <p:nvSpPr>
          <p:cNvPr id="3" name="Нижний колонтитул 2">
            <a:extLst>
              <a:ext uri="{FF2B5EF4-FFF2-40B4-BE49-F238E27FC236}">
                <a16:creationId xmlns:a16="http://schemas.microsoft.com/office/drawing/2014/main" id="{103BE949-5941-68B1-21A0-2F70882FAA10}"/>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FBA6E335-DD21-6B3F-505E-AA90F95D4C54}"/>
              </a:ext>
            </a:extLst>
          </p:cNvPr>
          <p:cNvSpPr>
            <a:spLocks noGrp="1"/>
          </p:cNvSpPr>
          <p:nvPr>
            <p:ph type="sldNum" sz="quarter" idx="12"/>
          </p:nvPr>
        </p:nvSpPr>
        <p:spPr/>
        <p:txBody>
          <a:bodyPr/>
          <a:lstStyle/>
          <a:p>
            <a:fld id="{3AF60D8D-C773-40B0-8894-B75758EADCB7}" type="slidenum">
              <a:rPr lang="ru-RU" smtClean="0"/>
              <a:t>‹#›</a:t>
            </a:fld>
            <a:endParaRPr lang="ru-RU"/>
          </a:p>
        </p:txBody>
      </p:sp>
    </p:spTree>
    <p:extLst>
      <p:ext uri="{BB962C8B-B14F-4D97-AF65-F5344CB8AC3E}">
        <p14:creationId xmlns:p14="http://schemas.microsoft.com/office/powerpoint/2010/main" val="3427718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655E8A-8DF1-3B1C-8266-73F5CDF2E83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6BE8D819-3014-1042-BEF9-258B95E614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F8EA3301-D4DA-F376-5AEE-7E7A532093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8E59D25-6496-5384-A64D-57FC8FCA8E88}"/>
              </a:ext>
            </a:extLst>
          </p:cNvPr>
          <p:cNvSpPr>
            <a:spLocks noGrp="1"/>
          </p:cNvSpPr>
          <p:nvPr>
            <p:ph type="dt" sz="half" idx="10"/>
          </p:nvPr>
        </p:nvSpPr>
        <p:spPr/>
        <p:txBody>
          <a:bodyPr/>
          <a:lstStyle/>
          <a:p>
            <a:fld id="{08FA5FED-1B8F-4B54-A71B-097B1BDCA09B}" type="datetimeFigureOut">
              <a:rPr lang="ru-RU" smtClean="0"/>
              <a:t>01.02.2024</a:t>
            </a:fld>
            <a:endParaRPr lang="ru-RU"/>
          </a:p>
        </p:txBody>
      </p:sp>
      <p:sp>
        <p:nvSpPr>
          <p:cNvPr id="6" name="Нижний колонтитул 5">
            <a:extLst>
              <a:ext uri="{FF2B5EF4-FFF2-40B4-BE49-F238E27FC236}">
                <a16:creationId xmlns:a16="http://schemas.microsoft.com/office/drawing/2014/main" id="{6BD8CB08-C018-8970-AC58-0A27ECA73F8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8E61985-4547-480A-8A3C-5A2BD1F13D9E}"/>
              </a:ext>
            </a:extLst>
          </p:cNvPr>
          <p:cNvSpPr>
            <a:spLocks noGrp="1"/>
          </p:cNvSpPr>
          <p:nvPr>
            <p:ph type="sldNum" sz="quarter" idx="12"/>
          </p:nvPr>
        </p:nvSpPr>
        <p:spPr/>
        <p:txBody>
          <a:bodyPr/>
          <a:lstStyle/>
          <a:p>
            <a:fld id="{3AF60D8D-C773-40B0-8894-B75758EADCB7}" type="slidenum">
              <a:rPr lang="ru-RU" smtClean="0"/>
              <a:t>‹#›</a:t>
            </a:fld>
            <a:endParaRPr lang="ru-RU"/>
          </a:p>
        </p:txBody>
      </p:sp>
    </p:spTree>
    <p:extLst>
      <p:ext uri="{BB962C8B-B14F-4D97-AF65-F5344CB8AC3E}">
        <p14:creationId xmlns:p14="http://schemas.microsoft.com/office/powerpoint/2010/main" val="321790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037C5C-C86A-F8D7-7BF7-87F6484FD79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A321AB33-6019-8BAF-5A17-7B3E1E31C5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3514AE70-7B9F-86E6-F92E-3C5AF28D87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A851BAA4-22F2-71CE-33FF-065492CFD67A}"/>
              </a:ext>
            </a:extLst>
          </p:cNvPr>
          <p:cNvSpPr>
            <a:spLocks noGrp="1"/>
          </p:cNvSpPr>
          <p:nvPr>
            <p:ph type="dt" sz="half" idx="10"/>
          </p:nvPr>
        </p:nvSpPr>
        <p:spPr/>
        <p:txBody>
          <a:bodyPr/>
          <a:lstStyle/>
          <a:p>
            <a:fld id="{08FA5FED-1B8F-4B54-A71B-097B1BDCA09B}" type="datetimeFigureOut">
              <a:rPr lang="ru-RU" smtClean="0"/>
              <a:t>01.02.2024</a:t>
            </a:fld>
            <a:endParaRPr lang="ru-RU"/>
          </a:p>
        </p:txBody>
      </p:sp>
      <p:sp>
        <p:nvSpPr>
          <p:cNvPr id="6" name="Нижний колонтитул 5">
            <a:extLst>
              <a:ext uri="{FF2B5EF4-FFF2-40B4-BE49-F238E27FC236}">
                <a16:creationId xmlns:a16="http://schemas.microsoft.com/office/drawing/2014/main" id="{E91CE217-4C7C-D246-7E37-5A158E6C06B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81ABAC2-9319-D851-8831-6DC23CA7367D}"/>
              </a:ext>
            </a:extLst>
          </p:cNvPr>
          <p:cNvSpPr>
            <a:spLocks noGrp="1"/>
          </p:cNvSpPr>
          <p:nvPr>
            <p:ph type="sldNum" sz="quarter" idx="12"/>
          </p:nvPr>
        </p:nvSpPr>
        <p:spPr/>
        <p:txBody>
          <a:bodyPr/>
          <a:lstStyle/>
          <a:p>
            <a:fld id="{3AF60D8D-C773-40B0-8894-B75758EADCB7}" type="slidenum">
              <a:rPr lang="ru-RU" smtClean="0"/>
              <a:t>‹#›</a:t>
            </a:fld>
            <a:endParaRPr lang="ru-RU"/>
          </a:p>
        </p:txBody>
      </p:sp>
    </p:spTree>
    <p:extLst>
      <p:ext uri="{BB962C8B-B14F-4D97-AF65-F5344CB8AC3E}">
        <p14:creationId xmlns:p14="http://schemas.microsoft.com/office/powerpoint/2010/main" val="96670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4906D6-6B72-E6FB-DD00-95983632E9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9744281-C007-8D2E-658A-948812C634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787855F-4A1C-CF1A-D699-2E7BB75B75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FA5FED-1B8F-4B54-A71B-097B1BDCA09B}" type="datetimeFigureOut">
              <a:rPr lang="ru-RU" smtClean="0"/>
              <a:t>01.02.2024</a:t>
            </a:fld>
            <a:endParaRPr lang="ru-RU"/>
          </a:p>
        </p:txBody>
      </p:sp>
      <p:sp>
        <p:nvSpPr>
          <p:cNvPr id="5" name="Нижний колонтитул 4">
            <a:extLst>
              <a:ext uri="{FF2B5EF4-FFF2-40B4-BE49-F238E27FC236}">
                <a16:creationId xmlns:a16="http://schemas.microsoft.com/office/drawing/2014/main" id="{8119F3AA-A7AD-99D0-8E9C-A0B54CAFB2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B0E5E848-F663-2A48-D170-5FB90A4EBB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F60D8D-C773-40B0-8894-B75758EADCB7}" type="slidenum">
              <a:rPr lang="ru-RU" smtClean="0"/>
              <a:t>‹#›</a:t>
            </a:fld>
            <a:endParaRPr lang="ru-RU"/>
          </a:p>
        </p:txBody>
      </p:sp>
    </p:spTree>
    <p:extLst>
      <p:ext uri="{BB962C8B-B14F-4D97-AF65-F5344CB8AC3E}">
        <p14:creationId xmlns:p14="http://schemas.microsoft.com/office/powerpoint/2010/main" val="1064167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F4DA2417-18AC-9B21-0BAE-5C3DD402CC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1308"/>
            <a:ext cx="12192000" cy="7895493"/>
          </a:xfrm>
          <a:prstGeom prst="rect">
            <a:avLst/>
          </a:prstGeom>
        </p:spPr>
      </p:pic>
      <p:sp>
        <p:nvSpPr>
          <p:cNvPr id="6" name="Прямоугольник 5">
            <a:extLst>
              <a:ext uri="{FF2B5EF4-FFF2-40B4-BE49-F238E27FC236}">
                <a16:creationId xmlns:a16="http://schemas.microsoft.com/office/drawing/2014/main" id="{C679E79A-B493-F012-AB5A-22BDB9544923}"/>
              </a:ext>
            </a:extLst>
          </p:cNvPr>
          <p:cNvSpPr/>
          <p:nvPr/>
        </p:nvSpPr>
        <p:spPr>
          <a:xfrm>
            <a:off x="2750668" y="219340"/>
            <a:ext cx="2856871" cy="830997"/>
          </a:xfrm>
          <a:prstGeom prst="rect">
            <a:avLst/>
          </a:prstGeom>
          <a:noFill/>
          <a:ln>
            <a:noFill/>
          </a:ln>
        </p:spPr>
        <p:txBody>
          <a:bodyPr wrap="none" lIns="91440" tIns="45720" rIns="91440" bIns="45720">
            <a:spAutoFit/>
          </a:bodyPr>
          <a:lstStyle/>
          <a:p>
            <a:pPr algn="ctr"/>
            <a:r>
              <a:rPr lang="ru-RU" sz="2400" b="0" i="1" cap="none" spc="0" dirty="0">
                <a:ln w="0"/>
                <a:solidFill>
                  <a:schemeClr val="accent6">
                    <a:lumMod val="75000"/>
                  </a:schemeClr>
                </a:solidFill>
                <a:effectLst>
                  <a:outerShdw blurRad="38100" dist="25400" dir="5400000" algn="ctr" rotWithShape="0">
                    <a:srgbClr val="6E747A">
                      <a:alpha val="43000"/>
                    </a:srgbClr>
                  </a:outerShdw>
                </a:effectLst>
                <a:latin typeface="Monotype Corsiva" panose="03010101010201010101" pitchFamily="66" charset="0"/>
              </a:rPr>
              <a:t>Субкультура детства: </a:t>
            </a:r>
          </a:p>
          <a:p>
            <a:pPr algn="ctr"/>
            <a:r>
              <a:rPr lang="ru-RU" sz="2400" b="0" i="1" cap="none" spc="0" dirty="0">
                <a:ln w="0"/>
                <a:solidFill>
                  <a:schemeClr val="accent6">
                    <a:lumMod val="75000"/>
                  </a:schemeClr>
                </a:solidFill>
                <a:effectLst>
                  <a:outerShdw blurRad="38100" dist="25400" dir="5400000" algn="ctr" rotWithShape="0">
                    <a:srgbClr val="6E747A">
                      <a:alpha val="43000"/>
                    </a:srgbClr>
                  </a:outerShdw>
                </a:effectLst>
                <a:latin typeface="Monotype Corsiva" panose="03010101010201010101" pitchFamily="66" charset="0"/>
              </a:rPr>
              <a:t>детские загадки</a:t>
            </a:r>
          </a:p>
        </p:txBody>
      </p:sp>
      <p:sp>
        <p:nvSpPr>
          <p:cNvPr id="9" name="TextBox 8">
            <a:extLst>
              <a:ext uri="{FF2B5EF4-FFF2-40B4-BE49-F238E27FC236}">
                <a16:creationId xmlns:a16="http://schemas.microsoft.com/office/drawing/2014/main" id="{FCC14823-817D-B895-348D-F05E5711CA50}"/>
              </a:ext>
            </a:extLst>
          </p:cNvPr>
          <p:cNvSpPr txBox="1"/>
          <p:nvPr/>
        </p:nvSpPr>
        <p:spPr>
          <a:xfrm>
            <a:off x="4776979" y="3376246"/>
            <a:ext cx="3780692" cy="1200329"/>
          </a:xfrm>
          <a:prstGeom prst="rect">
            <a:avLst/>
          </a:prstGeom>
          <a:noFill/>
        </p:spPr>
        <p:txBody>
          <a:bodyPr wrap="square" rtlCol="0">
            <a:spAutoFit/>
          </a:bodyPr>
          <a:lstStyle/>
          <a:p>
            <a:r>
              <a:rPr lang="ru-RU" dirty="0">
                <a:solidFill>
                  <a:schemeClr val="accent6">
                    <a:lumMod val="75000"/>
                  </a:schemeClr>
                </a:solidFill>
                <a:latin typeface="Monotype Corsiva" panose="03010101010201010101" pitchFamily="66" charset="0"/>
              </a:rPr>
              <a:t>Выполнила Зимина К.А.</a:t>
            </a:r>
          </a:p>
          <a:p>
            <a:r>
              <a:rPr lang="ru-RU" dirty="0">
                <a:solidFill>
                  <a:schemeClr val="accent6">
                    <a:lumMod val="75000"/>
                  </a:schemeClr>
                </a:solidFill>
                <a:latin typeface="Monotype Corsiva" panose="03010101010201010101" pitchFamily="66" charset="0"/>
              </a:rPr>
              <a:t>Педагог ГБДОУ д/с №31 Василеостровского района</a:t>
            </a:r>
          </a:p>
          <a:p>
            <a:r>
              <a:rPr lang="ru-RU" dirty="0">
                <a:solidFill>
                  <a:schemeClr val="accent6">
                    <a:lumMod val="75000"/>
                  </a:schemeClr>
                </a:solidFill>
                <a:latin typeface="Monotype Corsiva" panose="03010101010201010101" pitchFamily="66" charset="0"/>
              </a:rPr>
              <a:t> </a:t>
            </a:r>
            <a:r>
              <a:rPr lang="ru-RU" dirty="0" err="1">
                <a:solidFill>
                  <a:schemeClr val="accent6">
                    <a:lumMod val="75000"/>
                  </a:schemeClr>
                </a:solidFill>
                <a:latin typeface="Monotype Corsiva" panose="03010101010201010101" pitchFamily="66" charset="0"/>
              </a:rPr>
              <a:t>г.Санкт</a:t>
            </a:r>
            <a:r>
              <a:rPr lang="ru-RU" dirty="0">
                <a:solidFill>
                  <a:schemeClr val="accent6">
                    <a:lumMod val="75000"/>
                  </a:schemeClr>
                </a:solidFill>
                <a:latin typeface="Monotype Corsiva" panose="03010101010201010101" pitchFamily="66" charset="0"/>
              </a:rPr>
              <a:t>-Петербург</a:t>
            </a:r>
          </a:p>
        </p:txBody>
      </p:sp>
      <p:sp>
        <p:nvSpPr>
          <p:cNvPr id="2" name="TextBox 1">
            <a:extLst>
              <a:ext uri="{FF2B5EF4-FFF2-40B4-BE49-F238E27FC236}">
                <a16:creationId xmlns:a16="http://schemas.microsoft.com/office/drawing/2014/main" id="{E6731846-0B7C-1ADE-BE32-CC7A823C802C}"/>
              </a:ext>
            </a:extLst>
          </p:cNvPr>
          <p:cNvSpPr txBox="1"/>
          <p:nvPr/>
        </p:nvSpPr>
        <p:spPr>
          <a:xfrm>
            <a:off x="1016000" y="1529312"/>
            <a:ext cx="5854700" cy="1569660"/>
          </a:xfrm>
          <a:prstGeom prst="rect">
            <a:avLst/>
          </a:prstGeom>
          <a:noFill/>
        </p:spPr>
        <p:txBody>
          <a:bodyPr wrap="square" rtlCol="0">
            <a:spAutoFit/>
          </a:bodyPr>
          <a:lstStyle/>
          <a:p>
            <a:pPr algn="ctr"/>
            <a:r>
              <a:rPr lang="ru-RU" sz="4800" dirty="0">
                <a:solidFill>
                  <a:schemeClr val="accent6">
                    <a:lumMod val="75000"/>
                  </a:schemeClr>
                </a:solidFill>
                <a:latin typeface="Monotype Corsiva" panose="03010101010201010101" pitchFamily="66" charset="0"/>
              </a:rPr>
              <a:t>Удивительный мир загадок</a:t>
            </a:r>
          </a:p>
        </p:txBody>
      </p:sp>
    </p:spTree>
    <p:extLst>
      <p:ext uri="{BB962C8B-B14F-4D97-AF65-F5344CB8AC3E}">
        <p14:creationId xmlns:p14="http://schemas.microsoft.com/office/powerpoint/2010/main" val="3674073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825AA998-09F1-BC8C-E912-43A22B4A3D67}"/>
              </a:ext>
            </a:extLst>
          </p:cNvPr>
          <p:cNvPicPr>
            <a:picLocks noChangeAspect="1"/>
          </p:cNvPicPr>
          <p:nvPr/>
        </p:nvPicPr>
        <p:blipFill>
          <a:blip r:embed="rId2">
            <a:alphaModFix amt="33000"/>
            <a:extLst>
              <a:ext uri="{28A0092B-C50C-407E-A947-70E740481C1C}">
                <a14:useLocalDpi xmlns:a14="http://schemas.microsoft.com/office/drawing/2010/main" val="0"/>
              </a:ext>
            </a:extLst>
          </a:blip>
          <a:stretch>
            <a:fillRect/>
          </a:stretch>
        </p:blipFill>
        <p:spPr>
          <a:xfrm>
            <a:off x="0" y="-791308"/>
            <a:ext cx="12192000" cy="7895493"/>
          </a:xfrm>
          <a:prstGeom prst="rect">
            <a:avLst/>
          </a:prstGeom>
        </p:spPr>
      </p:pic>
      <p:sp>
        <p:nvSpPr>
          <p:cNvPr id="5" name="TextBox 4">
            <a:extLst>
              <a:ext uri="{FF2B5EF4-FFF2-40B4-BE49-F238E27FC236}">
                <a16:creationId xmlns:a16="http://schemas.microsoft.com/office/drawing/2014/main" id="{3689CEB6-53EE-20A4-9C27-C296D8A0C230}"/>
              </a:ext>
            </a:extLst>
          </p:cNvPr>
          <p:cNvSpPr txBox="1"/>
          <p:nvPr/>
        </p:nvSpPr>
        <p:spPr>
          <a:xfrm>
            <a:off x="879231" y="575745"/>
            <a:ext cx="10181492" cy="5016758"/>
          </a:xfrm>
          <a:prstGeom prst="rect">
            <a:avLst/>
          </a:prstGeom>
          <a:noFill/>
        </p:spPr>
        <p:txBody>
          <a:bodyPr wrap="square">
            <a:spAutoFit/>
          </a:bodyPr>
          <a:lstStyle/>
          <a:p>
            <a:r>
              <a:rPr lang="ru-RU" sz="3200" b="1" i="1" dirty="0">
                <a:solidFill>
                  <a:srgbClr val="000000"/>
                </a:solidFill>
                <a:effectLst/>
                <a:latin typeface="Times New Roman" panose="02020603050405020304" pitchFamily="18" charset="0"/>
              </a:rPr>
              <a:t>Придумывайте с ребенком загадки сами.</a:t>
            </a:r>
            <a:r>
              <a:rPr lang="ru-RU" sz="3200" b="0" i="1" dirty="0">
                <a:solidFill>
                  <a:srgbClr val="000000"/>
                </a:solidFill>
                <a:effectLst/>
                <a:latin typeface="Times New Roman" panose="02020603050405020304" pitchFamily="18" charset="0"/>
              </a:rPr>
              <a:t> </a:t>
            </a:r>
          </a:p>
          <a:p>
            <a:endParaRPr lang="ru-RU" sz="3200" i="1" dirty="0">
              <a:solidFill>
                <a:srgbClr val="000000"/>
              </a:solidFill>
              <a:latin typeface="Times New Roman" panose="02020603050405020304" pitchFamily="18" charset="0"/>
            </a:endParaRPr>
          </a:p>
          <a:p>
            <a:r>
              <a:rPr lang="ru-RU" sz="3200" b="0" i="1" dirty="0">
                <a:solidFill>
                  <a:srgbClr val="000000"/>
                </a:solidFill>
                <a:effectLst/>
                <a:latin typeface="Times New Roman" panose="02020603050405020304" pitchFamily="18" charset="0"/>
              </a:rPr>
              <a:t>Это не менее увлекательно и полезно, чем разгадывать. Придумывать загадки можно обо всем.</a:t>
            </a:r>
          </a:p>
          <a:p>
            <a:endParaRPr lang="ru-RU" sz="3200" i="1" dirty="0">
              <a:solidFill>
                <a:srgbClr val="000000"/>
              </a:solidFill>
              <a:latin typeface="Times New Roman" panose="02020603050405020304" pitchFamily="18" charset="0"/>
            </a:endParaRPr>
          </a:p>
          <a:p>
            <a:r>
              <a:rPr lang="ru-RU" sz="3200" b="0" i="1" dirty="0">
                <a:solidFill>
                  <a:srgbClr val="000000"/>
                </a:solidFill>
                <a:effectLst/>
                <a:latin typeface="Times New Roman" panose="02020603050405020304" pitchFamily="18" charset="0"/>
              </a:rPr>
              <a:t> Начинайте с простых описаний окружающих вас предметов. Такое творчество учит ребенка говорить ярко и образно, смотреть на обычные предметы с новой стороны, находить сходства между разными предметами. </a:t>
            </a:r>
            <a:endParaRPr lang="ru-RU" sz="3200" i="1" dirty="0"/>
          </a:p>
        </p:txBody>
      </p:sp>
    </p:spTree>
    <p:extLst>
      <p:ext uri="{BB962C8B-B14F-4D97-AF65-F5344CB8AC3E}">
        <p14:creationId xmlns:p14="http://schemas.microsoft.com/office/powerpoint/2010/main" val="2932085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825AA998-09F1-BC8C-E912-43A22B4A3D67}"/>
              </a:ext>
            </a:extLst>
          </p:cNvPr>
          <p:cNvPicPr>
            <a:picLocks noChangeAspect="1"/>
          </p:cNvPicPr>
          <p:nvPr/>
        </p:nvPicPr>
        <p:blipFill>
          <a:blip r:embed="rId2">
            <a:alphaModFix amt="33000"/>
            <a:extLst>
              <a:ext uri="{28A0092B-C50C-407E-A947-70E740481C1C}">
                <a14:useLocalDpi xmlns:a14="http://schemas.microsoft.com/office/drawing/2010/main" val="0"/>
              </a:ext>
            </a:extLst>
          </a:blip>
          <a:stretch>
            <a:fillRect/>
          </a:stretch>
        </p:blipFill>
        <p:spPr>
          <a:xfrm>
            <a:off x="0" y="-791308"/>
            <a:ext cx="12192000" cy="7895493"/>
          </a:xfrm>
          <a:prstGeom prst="rect">
            <a:avLst/>
          </a:prstGeom>
        </p:spPr>
      </p:pic>
      <p:sp>
        <p:nvSpPr>
          <p:cNvPr id="4" name="TextBox 3">
            <a:extLst>
              <a:ext uri="{FF2B5EF4-FFF2-40B4-BE49-F238E27FC236}">
                <a16:creationId xmlns:a16="http://schemas.microsoft.com/office/drawing/2014/main" id="{2E59813A-314C-FED2-CBF8-E296CE96A512}"/>
              </a:ext>
            </a:extLst>
          </p:cNvPr>
          <p:cNvSpPr txBox="1"/>
          <p:nvPr/>
        </p:nvSpPr>
        <p:spPr>
          <a:xfrm>
            <a:off x="580292" y="363915"/>
            <a:ext cx="11324492" cy="6001643"/>
          </a:xfrm>
          <a:prstGeom prst="rect">
            <a:avLst/>
          </a:prstGeom>
          <a:noFill/>
        </p:spPr>
        <p:txBody>
          <a:bodyPr wrap="square">
            <a:spAutoFit/>
          </a:bodyPr>
          <a:lstStyle/>
          <a:p>
            <a:pPr algn="just"/>
            <a:r>
              <a:rPr lang="ru-RU" sz="3200" b="0" i="1" dirty="0">
                <a:solidFill>
                  <a:srgbClr val="000000"/>
                </a:solidFill>
                <a:effectLst/>
                <a:latin typeface="Times New Roman" panose="02020603050405020304" pitchFamily="18" charset="0"/>
              </a:rPr>
              <a:t>В загадки можно</a:t>
            </a:r>
            <a:r>
              <a:rPr lang="ru-RU" sz="3200" b="1" i="1" dirty="0">
                <a:solidFill>
                  <a:srgbClr val="000000"/>
                </a:solidFill>
                <a:effectLst/>
                <a:latin typeface="Times New Roman" panose="02020603050405020304" pitchFamily="18" charset="0"/>
              </a:rPr>
              <a:t> играть специально</a:t>
            </a:r>
            <a:r>
              <a:rPr lang="ru-RU" sz="3200" b="0" i="1" dirty="0">
                <a:solidFill>
                  <a:srgbClr val="000000"/>
                </a:solidFill>
                <a:effectLst/>
                <a:latin typeface="Times New Roman" panose="02020603050405020304" pitchFamily="18" charset="0"/>
              </a:rPr>
              <a:t>, то есть объяснить ребенку, что ему нужно очень внимательно все вокруг осмотреть, запомнить и отгадать загадку. А можно и </a:t>
            </a:r>
            <a:r>
              <a:rPr lang="ru-RU" sz="3200" b="1" i="1" dirty="0">
                <a:solidFill>
                  <a:srgbClr val="000000"/>
                </a:solidFill>
                <a:effectLst/>
                <a:latin typeface="Times New Roman" panose="02020603050405020304" pitchFamily="18" charset="0"/>
              </a:rPr>
              <a:t>спонтанно</a:t>
            </a:r>
            <a:r>
              <a:rPr lang="ru-RU" sz="3200" b="0" i="1" dirty="0">
                <a:solidFill>
                  <a:srgbClr val="000000"/>
                </a:solidFill>
                <a:effectLst/>
                <a:latin typeface="Times New Roman" panose="02020603050405020304" pitchFamily="18" charset="0"/>
              </a:rPr>
              <a:t>, например, собираясь на улицу или гуляя по парку. Главное, чтобы вы сами их знали и могли вспомнить в нужный момент.</a:t>
            </a:r>
            <a:endParaRPr lang="ru-RU" sz="3200" b="0" i="1" dirty="0">
              <a:solidFill>
                <a:srgbClr val="000000"/>
              </a:solidFill>
              <a:effectLst/>
              <a:latin typeface="Roboto" panose="02000000000000000000" pitchFamily="2" charset="0"/>
            </a:endParaRPr>
          </a:p>
          <a:p>
            <a:pPr algn="just"/>
            <a:r>
              <a:rPr lang="ru-RU" sz="3200" b="0" i="1" dirty="0">
                <a:solidFill>
                  <a:srgbClr val="000000"/>
                </a:solidFill>
                <a:effectLst/>
                <a:latin typeface="Times New Roman" panose="02020603050405020304" pitchFamily="18" charset="0"/>
              </a:rPr>
              <a:t>     Не забудьте объяснить ребенку, что в загадке важно все, нельзя пропустить ни одного слова. После того как ребенок нашел ответ, надо выяснить, как он это сделал, почему решил именно так. Такие вопросы учат малыша рассуждать, объяснять, доказывать, а вам дают возможность узнать ход его </a:t>
            </a:r>
            <a:r>
              <a:rPr lang="ru-RU" sz="3200" b="0" i="1" dirty="0" err="1">
                <a:solidFill>
                  <a:srgbClr val="000000"/>
                </a:solidFill>
                <a:effectLst/>
                <a:latin typeface="Times New Roman" panose="02020603050405020304" pitchFamily="18" charset="0"/>
              </a:rPr>
              <a:t>мыслеи</a:t>
            </a:r>
            <a:r>
              <a:rPr lang="ru-RU" sz="3200" b="0" i="1" dirty="0">
                <a:solidFill>
                  <a:srgbClr val="000000"/>
                </a:solidFill>
                <a:effectLst/>
                <a:latin typeface="Times New Roman" panose="02020603050405020304" pitchFamily="18" charset="0"/>
              </a:rPr>
              <a:t>̆ и при необходимости</a:t>
            </a:r>
            <a:r>
              <a:rPr lang="ru-RU" sz="3200" i="1" dirty="0">
                <a:solidFill>
                  <a:srgbClr val="000000"/>
                </a:solidFill>
                <a:latin typeface="Times New Roman" panose="02020603050405020304" pitchFamily="18" charset="0"/>
              </a:rPr>
              <a:t>, </a:t>
            </a:r>
            <a:r>
              <a:rPr lang="ru-RU" sz="3200" b="0" i="1" dirty="0">
                <a:solidFill>
                  <a:srgbClr val="000000"/>
                </a:solidFill>
                <a:effectLst/>
                <a:latin typeface="Times New Roman" panose="02020603050405020304" pitchFamily="18" charset="0"/>
              </a:rPr>
              <a:t>подкорректировать  выводы.</a:t>
            </a:r>
            <a:endParaRPr lang="ru-RU" sz="3200" b="0" i="1" dirty="0">
              <a:solidFill>
                <a:srgbClr val="000000"/>
              </a:solidFill>
              <a:effectLst/>
              <a:latin typeface="Roboto" panose="02000000000000000000" pitchFamily="2" charset="0"/>
            </a:endParaRPr>
          </a:p>
        </p:txBody>
      </p:sp>
    </p:spTree>
    <p:extLst>
      <p:ext uri="{BB962C8B-B14F-4D97-AF65-F5344CB8AC3E}">
        <p14:creationId xmlns:p14="http://schemas.microsoft.com/office/powerpoint/2010/main" val="3384605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825AA998-09F1-BC8C-E912-43A22B4A3D67}"/>
              </a:ext>
            </a:extLst>
          </p:cNvPr>
          <p:cNvPicPr>
            <a:picLocks noChangeAspect="1"/>
          </p:cNvPicPr>
          <p:nvPr/>
        </p:nvPicPr>
        <p:blipFill>
          <a:blip r:embed="rId2">
            <a:alphaModFix amt="33000"/>
            <a:extLst>
              <a:ext uri="{28A0092B-C50C-407E-A947-70E740481C1C}">
                <a14:useLocalDpi xmlns:a14="http://schemas.microsoft.com/office/drawing/2010/main" val="0"/>
              </a:ext>
            </a:extLst>
          </a:blip>
          <a:stretch>
            <a:fillRect/>
          </a:stretch>
        </p:blipFill>
        <p:spPr>
          <a:xfrm>
            <a:off x="0" y="-791308"/>
            <a:ext cx="12192000" cy="7895493"/>
          </a:xfrm>
          <a:prstGeom prst="rect">
            <a:avLst/>
          </a:prstGeom>
        </p:spPr>
      </p:pic>
    </p:spTree>
    <p:extLst>
      <p:ext uri="{BB962C8B-B14F-4D97-AF65-F5344CB8AC3E}">
        <p14:creationId xmlns:p14="http://schemas.microsoft.com/office/powerpoint/2010/main" val="2178452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825AA998-09F1-BC8C-E912-43A22B4A3D67}"/>
              </a:ext>
            </a:extLst>
          </p:cNvPr>
          <p:cNvPicPr>
            <a:picLocks noChangeAspect="1"/>
          </p:cNvPicPr>
          <p:nvPr/>
        </p:nvPicPr>
        <p:blipFill>
          <a:blip r:embed="rId2">
            <a:alphaModFix amt="33000"/>
            <a:extLst>
              <a:ext uri="{28A0092B-C50C-407E-A947-70E740481C1C}">
                <a14:useLocalDpi xmlns:a14="http://schemas.microsoft.com/office/drawing/2010/main" val="0"/>
              </a:ext>
            </a:extLst>
          </a:blip>
          <a:stretch>
            <a:fillRect/>
          </a:stretch>
        </p:blipFill>
        <p:spPr>
          <a:xfrm>
            <a:off x="0" y="-791308"/>
            <a:ext cx="12192000" cy="7895493"/>
          </a:xfrm>
          <a:prstGeom prst="rect">
            <a:avLst/>
          </a:prstGeom>
        </p:spPr>
      </p:pic>
    </p:spTree>
    <p:extLst>
      <p:ext uri="{BB962C8B-B14F-4D97-AF65-F5344CB8AC3E}">
        <p14:creationId xmlns:p14="http://schemas.microsoft.com/office/powerpoint/2010/main" val="1678360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825AA998-09F1-BC8C-E912-43A22B4A3D67}"/>
              </a:ext>
            </a:extLst>
          </p:cNvPr>
          <p:cNvPicPr>
            <a:picLocks noChangeAspect="1"/>
          </p:cNvPicPr>
          <p:nvPr/>
        </p:nvPicPr>
        <p:blipFill>
          <a:blip r:embed="rId2">
            <a:alphaModFix amt="33000"/>
            <a:extLst>
              <a:ext uri="{28A0092B-C50C-407E-A947-70E740481C1C}">
                <a14:useLocalDpi xmlns:a14="http://schemas.microsoft.com/office/drawing/2010/main" val="0"/>
              </a:ext>
            </a:extLst>
          </a:blip>
          <a:stretch>
            <a:fillRect/>
          </a:stretch>
        </p:blipFill>
        <p:spPr>
          <a:xfrm>
            <a:off x="0" y="-791308"/>
            <a:ext cx="12192000" cy="7895493"/>
          </a:xfrm>
          <a:prstGeom prst="rect">
            <a:avLst/>
          </a:prstGeom>
        </p:spPr>
      </p:pic>
    </p:spTree>
    <p:extLst>
      <p:ext uri="{BB962C8B-B14F-4D97-AF65-F5344CB8AC3E}">
        <p14:creationId xmlns:p14="http://schemas.microsoft.com/office/powerpoint/2010/main" val="2126278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825AA998-09F1-BC8C-E912-43A22B4A3D67}"/>
              </a:ext>
            </a:extLst>
          </p:cNvPr>
          <p:cNvPicPr>
            <a:picLocks noChangeAspect="1"/>
          </p:cNvPicPr>
          <p:nvPr/>
        </p:nvPicPr>
        <p:blipFill>
          <a:blip r:embed="rId2">
            <a:alphaModFix amt="33000"/>
            <a:extLst>
              <a:ext uri="{28A0092B-C50C-407E-A947-70E740481C1C}">
                <a14:useLocalDpi xmlns:a14="http://schemas.microsoft.com/office/drawing/2010/main" val="0"/>
              </a:ext>
            </a:extLst>
          </a:blip>
          <a:stretch>
            <a:fillRect/>
          </a:stretch>
        </p:blipFill>
        <p:spPr>
          <a:xfrm>
            <a:off x="0" y="-791308"/>
            <a:ext cx="12192000" cy="7895493"/>
          </a:xfrm>
          <a:prstGeom prst="rect">
            <a:avLst/>
          </a:prstGeom>
        </p:spPr>
      </p:pic>
      <p:pic>
        <p:nvPicPr>
          <p:cNvPr id="1026" name="Picture 2">
            <a:extLst>
              <a:ext uri="{FF2B5EF4-FFF2-40B4-BE49-F238E27FC236}">
                <a16:creationId xmlns:a16="http://schemas.microsoft.com/office/drawing/2014/main" id="{2C52EE00-27C8-CCB9-23A1-71B3B7BC894F}"/>
              </a:ext>
            </a:extLst>
          </p:cNvPr>
          <p:cNvPicPr>
            <a:picLocks noChangeAspect="1" noChangeArrowheads="1"/>
          </p:cNvPicPr>
          <p:nvPr/>
        </p:nvPicPr>
        <p:blipFill>
          <a:blip r:embed="rId3">
            <a:alphaModFix amt="87000"/>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767812" y="-26377"/>
            <a:ext cx="7298715" cy="688437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90EC2E0-3528-4F42-E293-EBCB2C4DCB69}"/>
              </a:ext>
            </a:extLst>
          </p:cNvPr>
          <p:cNvSpPr txBox="1"/>
          <p:nvPr/>
        </p:nvSpPr>
        <p:spPr>
          <a:xfrm>
            <a:off x="530469" y="137990"/>
            <a:ext cx="5061438" cy="6555641"/>
          </a:xfrm>
          <a:prstGeom prst="rect">
            <a:avLst/>
          </a:prstGeom>
          <a:noFill/>
        </p:spPr>
        <p:txBody>
          <a:bodyPr wrap="square" rtlCol="0">
            <a:spAutoFit/>
          </a:bodyPr>
          <a:lstStyle/>
          <a:p>
            <a:r>
              <a:rPr lang="ru-RU" sz="2800" b="1" i="1" dirty="0">
                <a:solidFill>
                  <a:srgbClr val="000000"/>
                </a:solidFill>
                <a:effectLst/>
                <a:latin typeface="Times New Roman" panose="02020603050405020304" pitchFamily="18" charset="0"/>
                <a:cs typeface="Times New Roman" panose="02020603050405020304" pitchFamily="18" charset="0"/>
              </a:rPr>
              <a:t>Загадки</a:t>
            </a:r>
            <a:r>
              <a:rPr lang="ru-RU" sz="2800" b="0" i="1" dirty="0">
                <a:solidFill>
                  <a:srgbClr val="000000"/>
                </a:solidFill>
                <a:effectLst/>
                <a:latin typeface="Times New Roman" panose="02020603050405020304" pitchFamily="18" charset="0"/>
                <a:cs typeface="Times New Roman" panose="02020603050405020304" pitchFamily="18" charset="0"/>
              </a:rPr>
              <a:t> – один из самых давних и самых распространённых видов народного творчества. В коротеньких красочных и интригующих вопросах, которые составляются про абсолютно все на свете, была собрана мудрость и опыт не одного поколения.</a:t>
            </a:r>
          </a:p>
          <a:p>
            <a:r>
              <a:rPr lang="ru-RU" sz="2800" b="0" i="1" dirty="0">
                <a:solidFill>
                  <a:srgbClr val="000000"/>
                </a:solidFill>
                <a:effectLst/>
                <a:latin typeface="Times New Roman" panose="02020603050405020304" pitchFamily="18" charset="0"/>
                <a:cs typeface="Times New Roman" panose="02020603050405020304" pitchFamily="18" charset="0"/>
              </a:rPr>
              <a:t>Загадки помогают научить наших детей простым жизненным истинам, познакомить их с окружающими предметами, вещами, и миром в целом.</a:t>
            </a:r>
            <a:endParaRPr lang="ru-RU"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9037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825AA998-09F1-BC8C-E912-43A22B4A3D67}"/>
              </a:ext>
            </a:extLst>
          </p:cNvPr>
          <p:cNvPicPr>
            <a:picLocks noChangeAspect="1"/>
          </p:cNvPicPr>
          <p:nvPr/>
        </p:nvPicPr>
        <p:blipFill>
          <a:blip r:embed="rId2">
            <a:alphaModFix amt="33000"/>
            <a:extLst>
              <a:ext uri="{28A0092B-C50C-407E-A947-70E740481C1C}">
                <a14:useLocalDpi xmlns:a14="http://schemas.microsoft.com/office/drawing/2010/main" val="0"/>
              </a:ext>
            </a:extLst>
          </a:blip>
          <a:stretch>
            <a:fillRect/>
          </a:stretch>
        </p:blipFill>
        <p:spPr>
          <a:xfrm>
            <a:off x="0" y="-791308"/>
            <a:ext cx="12192000" cy="7895493"/>
          </a:xfrm>
          <a:prstGeom prst="rect">
            <a:avLst/>
          </a:prstGeom>
        </p:spPr>
      </p:pic>
      <p:pic>
        <p:nvPicPr>
          <p:cNvPr id="2050" name="Picture 2">
            <a:extLst>
              <a:ext uri="{FF2B5EF4-FFF2-40B4-BE49-F238E27FC236}">
                <a16:creationId xmlns:a16="http://schemas.microsoft.com/office/drawing/2014/main" id="{13E42994-C288-130A-41B3-34D623C98919}"/>
              </a:ext>
            </a:extLst>
          </p:cNvPr>
          <p:cNvPicPr>
            <a:picLocks noChangeAspect="1" noChangeArrowheads="1"/>
          </p:cNvPicPr>
          <p:nvPr/>
        </p:nvPicPr>
        <p:blipFill>
          <a:blip r:embed="rId3">
            <a:alphaModFix amt="82000"/>
            <a:extLst>
              <a:ext uri="{28A0092B-C50C-407E-A947-70E740481C1C}">
                <a14:useLocalDpi xmlns:a14="http://schemas.microsoft.com/office/drawing/2010/main" val="0"/>
              </a:ext>
            </a:extLst>
          </a:blip>
          <a:srcRect/>
          <a:stretch>
            <a:fillRect/>
          </a:stretch>
        </p:blipFill>
        <p:spPr bwMode="auto">
          <a:xfrm>
            <a:off x="6096000" y="2858000"/>
            <a:ext cx="6096000" cy="4000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D366C2B-101D-AAD3-4CCA-B1C3E5CBB71F}"/>
              </a:ext>
            </a:extLst>
          </p:cNvPr>
          <p:cNvSpPr txBox="1"/>
          <p:nvPr/>
        </p:nvSpPr>
        <p:spPr>
          <a:xfrm>
            <a:off x="354622" y="94061"/>
            <a:ext cx="11163300" cy="6124754"/>
          </a:xfrm>
          <a:prstGeom prst="rect">
            <a:avLst/>
          </a:prstGeom>
          <a:noFill/>
        </p:spPr>
        <p:txBody>
          <a:bodyPr wrap="square" rtlCol="0">
            <a:spAutoFit/>
          </a:bodyPr>
          <a:lstStyle/>
          <a:p>
            <a:r>
              <a:rPr lang="ru-RU" sz="2800" b="1" i="1" dirty="0">
                <a:solidFill>
                  <a:srgbClr val="000000"/>
                </a:solidFill>
                <a:effectLst/>
                <a:latin typeface="Times New Roman" panose="02020603050405020304" pitchFamily="18" charset="0"/>
                <a:cs typeface="Times New Roman" panose="02020603050405020304" pitchFamily="18" charset="0"/>
              </a:rPr>
              <a:t>Загадка</a:t>
            </a:r>
            <a:r>
              <a:rPr lang="ru-RU" sz="2800" b="0" i="1" dirty="0">
                <a:solidFill>
                  <a:srgbClr val="000000"/>
                </a:solidFill>
                <a:effectLst/>
                <a:latin typeface="Times New Roman" panose="02020603050405020304" pitchFamily="18" charset="0"/>
                <a:cs typeface="Times New Roman" panose="02020603050405020304" pitchFamily="18" charset="0"/>
              </a:rPr>
              <a:t> – это краткое описание предмета или явления. Она   включает немало ценных сведений об окружающем мире. Из представленной загадки ребенок может получить сведения о внешнем виде   предмета. Большое значение загадки имеют для развития мышления ребенка, так как заставляют наблюдать, сравнивать и сопоставлять явления. </a:t>
            </a:r>
          </a:p>
          <a:p>
            <a:endParaRPr lang="ru-RU" sz="2800" b="0" i="1" dirty="0">
              <a:solidFill>
                <a:srgbClr val="000000"/>
              </a:solidFill>
              <a:effectLst/>
              <a:latin typeface="Times New Roman" panose="02020603050405020304" pitchFamily="18" charset="0"/>
              <a:cs typeface="Times New Roman" panose="02020603050405020304" pitchFamily="18" charset="0"/>
            </a:endParaRPr>
          </a:p>
          <a:p>
            <a:r>
              <a:rPr lang="ru-RU" sz="2800" b="0" i="1" dirty="0">
                <a:solidFill>
                  <a:srgbClr val="000000"/>
                </a:solidFill>
                <a:effectLst/>
                <a:latin typeface="Times New Roman" panose="02020603050405020304" pitchFamily="18" charset="0"/>
                <a:cs typeface="Times New Roman" panose="02020603050405020304" pitchFamily="18" charset="0"/>
              </a:rPr>
              <a:t>Поэтому загадки   являются   своеобразной   зарядкой   для детского ума. Они приучают к размышлениям и </a:t>
            </a:r>
          </a:p>
          <a:p>
            <a:r>
              <a:rPr lang="ru-RU" sz="2800" b="0" i="1" dirty="0">
                <a:solidFill>
                  <a:srgbClr val="000000"/>
                </a:solidFill>
                <a:effectLst/>
                <a:latin typeface="Times New Roman" panose="02020603050405020304" pitchFamily="18" charset="0"/>
                <a:cs typeface="Times New Roman" panose="02020603050405020304" pitchFamily="18" charset="0"/>
              </a:rPr>
              <a:t>доказательствам, учат логически </a:t>
            </a:r>
          </a:p>
          <a:p>
            <a:r>
              <a:rPr lang="ru-RU" sz="2800" b="0" i="1" dirty="0">
                <a:solidFill>
                  <a:srgbClr val="000000"/>
                </a:solidFill>
                <a:effectLst/>
                <a:latin typeface="Times New Roman" panose="02020603050405020304" pitchFamily="18" charset="0"/>
                <a:cs typeface="Times New Roman" panose="02020603050405020304" pitchFamily="18" charset="0"/>
              </a:rPr>
              <a:t>мыслить, анализировать,   делать </a:t>
            </a:r>
          </a:p>
          <a:p>
            <a:r>
              <a:rPr lang="ru-RU" sz="2800" b="0" i="1" dirty="0">
                <a:solidFill>
                  <a:srgbClr val="000000"/>
                </a:solidFill>
                <a:effectLst/>
                <a:latin typeface="Times New Roman" panose="02020603050405020304" pitchFamily="18" charset="0"/>
                <a:cs typeface="Times New Roman" panose="02020603050405020304" pitchFamily="18" charset="0"/>
              </a:rPr>
              <a:t>выводы, выделять наиболее </a:t>
            </a:r>
          </a:p>
          <a:p>
            <a:r>
              <a:rPr lang="ru-RU" sz="2800" b="0" i="1" dirty="0">
                <a:solidFill>
                  <a:srgbClr val="000000"/>
                </a:solidFill>
                <a:effectLst/>
                <a:latin typeface="Times New Roman" panose="02020603050405020304" pitchFamily="18" charset="0"/>
                <a:cs typeface="Times New Roman" panose="02020603050405020304" pitchFamily="18" charset="0"/>
              </a:rPr>
              <a:t>существенные признаки и явления,  </a:t>
            </a:r>
          </a:p>
          <a:p>
            <a:r>
              <a:rPr lang="ru-RU" sz="2800" b="0" i="1" dirty="0">
                <a:solidFill>
                  <a:srgbClr val="000000"/>
                </a:solidFill>
                <a:effectLst/>
                <a:latin typeface="Times New Roman" panose="02020603050405020304" pitchFamily="18" charset="0"/>
                <a:cs typeface="Times New Roman" panose="02020603050405020304" pitchFamily="18" charset="0"/>
              </a:rPr>
              <a:t>и таким образом   развивают </a:t>
            </a:r>
          </a:p>
          <a:p>
            <a:r>
              <a:rPr lang="ru-RU" sz="2800" b="0" i="1" dirty="0">
                <a:solidFill>
                  <a:srgbClr val="000000"/>
                </a:solidFill>
                <a:effectLst/>
                <a:latin typeface="Times New Roman" panose="02020603050405020304" pitchFamily="18" charset="0"/>
                <a:cs typeface="Times New Roman" panose="02020603050405020304" pitchFamily="18" charset="0"/>
              </a:rPr>
              <a:t>умственные   способности у ребенка.</a:t>
            </a:r>
            <a:endParaRPr lang="ru-RU"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7603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825AA998-09F1-BC8C-E912-43A22B4A3D67}"/>
              </a:ext>
            </a:extLst>
          </p:cNvPr>
          <p:cNvPicPr>
            <a:picLocks noChangeAspect="1"/>
          </p:cNvPicPr>
          <p:nvPr/>
        </p:nvPicPr>
        <p:blipFill>
          <a:blip r:embed="rId2">
            <a:alphaModFix amt="33000"/>
            <a:extLst>
              <a:ext uri="{28A0092B-C50C-407E-A947-70E740481C1C}">
                <a14:useLocalDpi xmlns:a14="http://schemas.microsoft.com/office/drawing/2010/main" val="0"/>
              </a:ext>
            </a:extLst>
          </a:blip>
          <a:stretch>
            <a:fillRect/>
          </a:stretch>
        </p:blipFill>
        <p:spPr>
          <a:xfrm>
            <a:off x="0" y="-527539"/>
            <a:ext cx="12192000" cy="7895493"/>
          </a:xfrm>
          <a:prstGeom prst="rect">
            <a:avLst/>
          </a:prstGeom>
        </p:spPr>
      </p:pic>
      <p:pic>
        <p:nvPicPr>
          <p:cNvPr id="3074" name="Picture 2" descr="Let's play - кабинет игровой терапии - ПОДБОРКА из 34 ЗАГАДОК ДЛЯ ДЕТЕЙ 3Х  - 4Х ЛЕТ Сохрани себе, чтобы не потерять :) Для детей в 3 - 4 года нужны  загадки,">
            <a:extLst>
              <a:ext uri="{FF2B5EF4-FFF2-40B4-BE49-F238E27FC236}">
                <a16:creationId xmlns:a16="http://schemas.microsoft.com/office/drawing/2014/main" id="{9F6D2CD8-DEB3-C05D-AFC3-6F1002DAFD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8603" y="2650941"/>
            <a:ext cx="6185513" cy="42070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C6B2ECA-BE5F-8901-0A01-E77906EE7097}"/>
              </a:ext>
            </a:extLst>
          </p:cNvPr>
          <p:cNvSpPr txBox="1"/>
          <p:nvPr/>
        </p:nvSpPr>
        <p:spPr>
          <a:xfrm>
            <a:off x="3974122" y="141993"/>
            <a:ext cx="5785339" cy="584775"/>
          </a:xfrm>
          <a:prstGeom prst="rect">
            <a:avLst/>
          </a:prstGeom>
          <a:noFill/>
        </p:spPr>
        <p:txBody>
          <a:bodyPr wrap="square" rtlCol="0">
            <a:spAutoFit/>
          </a:bodyPr>
          <a:lstStyle/>
          <a:p>
            <a:r>
              <a:rPr lang="ru-RU" sz="3200" b="1" dirty="0">
                <a:latin typeface="Monotype Corsiva" panose="03010101010201010101" pitchFamily="66" charset="0"/>
              </a:rPr>
              <a:t>Загадки для малышей 3-4 лет</a:t>
            </a:r>
          </a:p>
        </p:txBody>
      </p:sp>
      <p:sp>
        <p:nvSpPr>
          <p:cNvPr id="6" name="TextBox 5">
            <a:extLst>
              <a:ext uri="{FF2B5EF4-FFF2-40B4-BE49-F238E27FC236}">
                <a16:creationId xmlns:a16="http://schemas.microsoft.com/office/drawing/2014/main" id="{454CB77F-8BF5-B3DF-CE5F-13F9CBFDEFF9}"/>
              </a:ext>
            </a:extLst>
          </p:cNvPr>
          <p:cNvSpPr txBox="1"/>
          <p:nvPr/>
        </p:nvSpPr>
        <p:spPr>
          <a:xfrm>
            <a:off x="507884" y="726768"/>
            <a:ext cx="10781439" cy="6678751"/>
          </a:xfrm>
          <a:prstGeom prst="rect">
            <a:avLst/>
          </a:prstGeom>
          <a:noFill/>
        </p:spPr>
        <p:txBody>
          <a:bodyPr wrap="square" rtlCol="0">
            <a:spAutoFit/>
          </a:bodyPr>
          <a:lstStyle/>
          <a:p>
            <a:r>
              <a:rPr lang="ru-RU" sz="2800" b="0" i="1" dirty="0">
                <a:solidFill>
                  <a:srgbClr val="2F2F2F"/>
                </a:solidFill>
                <a:effectLst/>
                <a:latin typeface="Times New Roman" panose="02020603050405020304" pitchFamily="18" charset="0"/>
                <a:cs typeface="Times New Roman" panose="02020603050405020304" pitchFamily="18" charset="0"/>
              </a:rPr>
              <a:t>Малышам</a:t>
            </a:r>
            <a:r>
              <a:rPr lang="ru-RU" sz="2800" b="0" i="1" u="sng" dirty="0">
                <a:solidFill>
                  <a:srgbClr val="2F2F2F"/>
                </a:solidFill>
                <a:effectLst/>
                <a:latin typeface="Times New Roman" panose="02020603050405020304" pitchFamily="18" charset="0"/>
                <a:cs typeface="Times New Roman" panose="02020603050405020304" pitchFamily="18" charset="0"/>
              </a:rPr>
              <a:t> </a:t>
            </a:r>
            <a:r>
              <a:rPr lang="ru-RU" sz="2800" b="0" i="1" dirty="0">
                <a:solidFill>
                  <a:srgbClr val="2F2F2F"/>
                </a:solidFill>
                <a:effectLst/>
                <a:latin typeface="Times New Roman" panose="02020603050405020304" pitchFamily="18" charset="0"/>
                <a:cs typeface="Times New Roman" panose="02020603050405020304" pitchFamily="18" charset="0"/>
              </a:rPr>
              <a:t>предлагают загадки, в которых названы яркие, характерные признаки внешнего вида (цвет, форма, величина), отмечены те свойства, которые дети хорошо знают (голос животного, чем оно питается, повадки и др.). Например, о кошке:</a:t>
            </a:r>
            <a:br>
              <a:rPr lang="ru-RU" sz="2800" i="1" dirty="0">
                <a:latin typeface="Times New Roman" panose="02020603050405020304" pitchFamily="18" charset="0"/>
                <a:cs typeface="Times New Roman" panose="02020603050405020304" pitchFamily="18" charset="0"/>
              </a:rPr>
            </a:br>
            <a:endParaRPr lang="ru-RU" sz="1000" i="1" dirty="0">
              <a:latin typeface="Times New Roman" panose="02020603050405020304" pitchFamily="18" charset="0"/>
              <a:cs typeface="Times New Roman" panose="02020603050405020304" pitchFamily="18" charset="0"/>
            </a:endParaRPr>
          </a:p>
          <a:p>
            <a:r>
              <a:rPr lang="ru-RU" sz="2400" b="0" i="1" dirty="0">
                <a:solidFill>
                  <a:srgbClr val="2F2F2F"/>
                </a:solidFill>
                <a:effectLst/>
                <a:latin typeface="Times New Roman" panose="02020603050405020304" pitchFamily="18" charset="0"/>
                <a:cs typeface="Times New Roman" panose="02020603050405020304" pitchFamily="18" charset="0"/>
              </a:rPr>
              <a:t>Мохнатенькая, усатенькая</a:t>
            </a:r>
            <a:br>
              <a:rPr lang="ru-RU" sz="2400" b="0" i="1" dirty="0">
                <a:solidFill>
                  <a:srgbClr val="2F2F2F"/>
                </a:solidFill>
                <a:effectLst/>
                <a:latin typeface="Times New Roman" panose="02020603050405020304" pitchFamily="18" charset="0"/>
                <a:cs typeface="Times New Roman" panose="02020603050405020304" pitchFamily="18" charset="0"/>
              </a:rPr>
            </a:br>
            <a:r>
              <a:rPr lang="ru-RU" sz="2400" b="0" i="1" dirty="0">
                <a:solidFill>
                  <a:srgbClr val="2F2F2F"/>
                </a:solidFill>
                <a:effectLst/>
                <a:latin typeface="Times New Roman" panose="02020603050405020304" pitchFamily="18" charset="0"/>
                <a:cs typeface="Times New Roman" panose="02020603050405020304" pitchFamily="18" charset="0"/>
              </a:rPr>
              <a:t>Молочко пьет, песенки поет</a:t>
            </a:r>
            <a:br>
              <a:rPr lang="ru-RU" sz="2400" b="0" i="1" dirty="0">
                <a:solidFill>
                  <a:srgbClr val="2F2F2F"/>
                </a:solidFill>
                <a:effectLst/>
                <a:latin typeface="Times New Roman" panose="02020603050405020304" pitchFamily="18" charset="0"/>
                <a:cs typeface="Times New Roman" panose="02020603050405020304" pitchFamily="18" charset="0"/>
              </a:rPr>
            </a:br>
            <a:r>
              <a:rPr lang="ru-RU" sz="2400" b="0" i="1" dirty="0">
                <a:solidFill>
                  <a:srgbClr val="2F2F2F"/>
                </a:solidFill>
                <a:effectLst/>
                <a:latin typeface="Times New Roman" panose="02020603050405020304" pitchFamily="18" charset="0"/>
                <a:cs typeface="Times New Roman" panose="02020603050405020304" pitchFamily="18" charset="0"/>
              </a:rPr>
              <a:t>Мягкие лапки, а в лапках царапки.</a:t>
            </a:r>
            <a:br>
              <a:rPr lang="ru-RU" sz="2400" b="0" i="1" dirty="0">
                <a:solidFill>
                  <a:srgbClr val="2F2F2F"/>
                </a:solidFill>
                <a:effectLst/>
                <a:latin typeface="Times New Roman" panose="02020603050405020304" pitchFamily="18" charset="0"/>
                <a:cs typeface="Times New Roman" panose="02020603050405020304" pitchFamily="18" charset="0"/>
              </a:rPr>
            </a:br>
            <a:endParaRPr lang="ru-RU" sz="1000" b="0" i="1" dirty="0">
              <a:solidFill>
                <a:srgbClr val="2F2F2F"/>
              </a:solidFill>
              <a:effectLst/>
              <a:latin typeface="Times New Roman" panose="02020603050405020304" pitchFamily="18" charset="0"/>
              <a:cs typeface="Times New Roman" panose="02020603050405020304" pitchFamily="18" charset="0"/>
            </a:endParaRPr>
          </a:p>
          <a:p>
            <a:r>
              <a:rPr lang="ru-RU" sz="2800" b="0" i="1" dirty="0">
                <a:solidFill>
                  <a:srgbClr val="2F2F2F"/>
                </a:solidFill>
                <a:effectLst/>
                <a:latin typeface="Times New Roman" panose="02020603050405020304" pitchFamily="18" charset="0"/>
                <a:cs typeface="Times New Roman" panose="02020603050405020304" pitchFamily="18" charset="0"/>
              </a:rPr>
              <a:t> </a:t>
            </a:r>
            <a:r>
              <a:rPr lang="ru-RU" sz="2800" i="1" dirty="0">
                <a:latin typeface="Times New Roman" panose="02020603050405020304" pitchFamily="18" charset="0"/>
                <a:cs typeface="Times New Roman" panose="02020603050405020304" pitchFamily="18" charset="0"/>
              </a:rPr>
              <a:t>Загадки для малышей 3-4 лет </a:t>
            </a:r>
          </a:p>
          <a:p>
            <a:r>
              <a:rPr lang="ru-RU" sz="2800" b="0" i="1" dirty="0">
                <a:solidFill>
                  <a:srgbClr val="2F2F2F"/>
                </a:solidFill>
                <a:effectLst/>
                <a:latin typeface="Times New Roman" panose="02020603050405020304" pitchFamily="18" charset="0"/>
                <a:cs typeface="Times New Roman" panose="02020603050405020304" pitchFamily="18" charset="0"/>
              </a:rPr>
              <a:t>не должны быть очень подробными,</a:t>
            </a:r>
          </a:p>
          <a:p>
            <a:r>
              <a:rPr lang="ru-RU" sz="2800" b="0" i="1" dirty="0">
                <a:solidFill>
                  <a:srgbClr val="2F2F2F"/>
                </a:solidFill>
                <a:effectLst/>
                <a:latin typeface="Times New Roman" panose="02020603050405020304" pitchFamily="18" charset="0"/>
                <a:cs typeface="Times New Roman" panose="02020603050405020304" pitchFamily="18" charset="0"/>
              </a:rPr>
              <a:t> так как много признаков ребенок </a:t>
            </a:r>
          </a:p>
          <a:p>
            <a:r>
              <a:rPr lang="ru-RU" sz="2800" b="0" i="1" dirty="0">
                <a:solidFill>
                  <a:srgbClr val="2F2F2F"/>
                </a:solidFill>
                <a:effectLst/>
                <a:latin typeface="Times New Roman" panose="02020603050405020304" pitchFamily="18" charset="0"/>
                <a:cs typeface="Times New Roman" panose="02020603050405020304" pitchFamily="18" charset="0"/>
              </a:rPr>
              <a:t>не в состоянии запомнить и</a:t>
            </a:r>
          </a:p>
          <a:p>
            <a:r>
              <a:rPr lang="ru-RU" sz="2800" b="0" i="1" dirty="0">
                <a:solidFill>
                  <a:srgbClr val="2F2F2F"/>
                </a:solidFill>
                <a:effectLst/>
                <a:latin typeface="Times New Roman" panose="02020603050405020304" pitchFamily="18" charset="0"/>
                <a:cs typeface="Times New Roman" panose="02020603050405020304" pitchFamily="18" charset="0"/>
              </a:rPr>
              <a:t> соотнести их </a:t>
            </a:r>
          </a:p>
          <a:p>
            <a:r>
              <a:rPr lang="ru-RU" sz="2800" b="0" i="1" dirty="0">
                <a:solidFill>
                  <a:srgbClr val="2F2F2F"/>
                </a:solidFill>
                <a:effectLst/>
                <a:latin typeface="Times New Roman" panose="02020603050405020304" pitchFamily="18" charset="0"/>
                <a:cs typeface="Times New Roman" panose="02020603050405020304" pitchFamily="18" charset="0"/>
              </a:rPr>
              <a:t>между собой.</a:t>
            </a:r>
            <a:br>
              <a:rPr lang="ru-RU" sz="2800" dirty="0">
                <a:latin typeface="Monotype Corsiva" panose="03010101010201010101" pitchFamily="66" charset="0"/>
              </a:rPr>
            </a:br>
            <a:br>
              <a:rPr lang="ru-RU" sz="2800" dirty="0">
                <a:latin typeface="Monotype Corsiva" panose="03010101010201010101" pitchFamily="66" charset="0"/>
              </a:rPr>
            </a:br>
            <a:r>
              <a:rPr lang="ru-RU" sz="2800" b="0" i="0" dirty="0">
                <a:solidFill>
                  <a:srgbClr val="2F2F2F"/>
                </a:solidFill>
                <a:effectLst/>
                <a:latin typeface="Monotype Corsiva" panose="03010101010201010101" pitchFamily="66" charset="0"/>
              </a:rPr>
              <a:t> </a:t>
            </a:r>
            <a:endParaRPr lang="ru-RU" sz="2800" dirty="0">
              <a:latin typeface="Monotype Corsiva" panose="03010101010201010101" pitchFamily="66" charset="0"/>
            </a:endParaRPr>
          </a:p>
        </p:txBody>
      </p:sp>
    </p:spTree>
    <p:extLst>
      <p:ext uri="{BB962C8B-B14F-4D97-AF65-F5344CB8AC3E}">
        <p14:creationId xmlns:p14="http://schemas.microsoft.com/office/powerpoint/2010/main" val="2224213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825AA998-09F1-BC8C-E912-43A22B4A3D67}"/>
              </a:ext>
            </a:extLst>
          </p:cNvPr>
          <p:cNvPicPr>
            <a:picLocks noChangeAspect="1"/>
          </p:cNvPicPr>
          <p:nvPr/>
        </p:nvPicPr>
        <p:blipFill>
          <a:blip r:embed="rId2">
            <a:alphaModFix amt="33000"/>
            <a:extLst>
              <a:ext uri="{28A0092B-C50C-407E-A947-70E740481C1C}">
                <a14:useLocalDpi xmlns:a14="http://schemas.microsoft.com/office/drawing/2010/main" val="0"/>
              </a:ext>
            </a:extLst>
          </a:blip>
          <a:stretch>
            <a:fillRect/>
          </a:stretch>
        </p:blipFill>
        <p:spPr>
          <a:xfrm>
            <a:off x="0" y="-791308"/>
            <a:ext cx="12192000" cy="7895493"/>
          </a:xfrm>
          <a:prstGeom prst="rect">
            <a:avLst/>
          </a:prstGeom>
        </p:spPr>
      </p:pic>
      <p:pic>
        <p:nvPicPr>
          <p:cNvPr id="4098" name="Picture 2">
            <a:extLst>
              <a:ext uri="{FF2B5EF4-FFF2-40B4-BE49-F238E27FC236}">
                <a16:creationId xmlns:a16="http://schemas.microsoft.com/office/drawing/2014/main" id="{B699B63C-C6F8-1B9F-23BD-74D03E7C07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5858" y="2731843"/>
            <a:ext cx="6186142" cy="41261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2FA8942-B1E2-BAD5-264B-29197EA90FC2}"/>
              </a:ext>
            </a:extLst>
          </p:cNvPr>
          <p:cNvSpPr txBox="1"/>
          <p:nvPr/>
        </p:nvSpPr>
        <p:spPr>
          <a:xfrm>
            <a:off x="4413739" y="136194"/>
            <a:ext cx="6093068" cy="584775"/>
          </a:xfrm>
          <a:prstGeom prst="rect">
            <a:avLst/>
          </a:prstGeom>
          <a:noFill/>
        </p:spPr>
        <p:txBody>
          <a:bodyPr wrap="square">
            <a:spAutoFit/>
          </a:bodyPr>
          <a:lstStyle/>
          <a:p>
            <a:r>
              <a:rPr lang="ru-RU" sz="3200" b="1" dirty="0">
                <a:latin typeface="Monotype Corsiva" panose="03010101010201010101" pitchFamily="66" charset="0"/>
              </a:rPr>
              <a:t>Загадки для детей 4-5 лет</a:t>
            </a:r>
          </a:p>
        </p:txBody>
      </p:sp>
      <p:sp>
        <p:nvSpPr>
          <p:cNvPr id="6" name="TextBox 5">
            <a:extLst>
              <a:ext uri="{FF2B5EF4-FFF2-40B4-BE49-F238E27FC236}">
                <a16:creationId xmlns:a16="http://schemas.microsoft.com/office/drawing/2014/main" id="{27860E1F-C0C2-3DEC-59CA-100D7FB28231}"/>
              </a:ext>
            </a:extLst>
          </p:cNvPr>
          <p:cNvSpPr txBox="1"/>
          <p:nvPr/>
        </p:nvSpPr>
        <p:spPr>
          <a:xfrm>
            <a:off x="140677" y="720969"/>
            <a:ext cx="12192000" cy="5632311"/>
          </a:xfrm>
          <a:prstGeom prst="rect">
            <a:avLst/>
          </a:prstGeom>
          <a:noFill/>
        </p:spPr>
        <p:txBody>
          <a:bodyPr wrap="square" rtlCol="0">
            <a:spAutoFit/>
          </a:bodyPr>
          <a:lstStyle/>
          <a:p>
            <a:r>
              <a:rPr lang="ru-RU" sz="2400" b="0" i="1" dirty="0">
                <a:solidFill>
                  <a:srgbClr val="2F2F2F"/>
                </a:solidFill>
                <a:effectLst/>
                <a:latin typeface="Times New Roman" panose="02020603050405020304" pitchFamily="18" charset="0"/>
                <a:cs typeface="Times New Roman" panose="02020603050405020304" pitchFamily="18" charset="0"/>
              </a:rPr>
              <a:t>Дети среднего дошкольного возраста умеют выделять в предметах различные качества и свойства (форму, цвет, величину, материал, вкус, запах, назначение и др.), сравнивать предметы между собой. Они выделяют частные и существенные признаки предметов, явлений. Детям 4-5 лет предлагается более широкая тематика загадок: о домашних и диких животных, предметах домашнего обихода, одежде, питании, явлениях природы, о средствах передвижения.</a:t>
            </a:r>
            <a:br>
              <a:rPr lang="ru-RU" sz="2400" i="1" dirty="0">
                <a:latin typeface="Times New Roman" panose="02020603050405020304" pitchFamily="18" charset="0"/>
                <a:cs typeface="Times New Roman" panose="02020603050405020304" pitchFamily="18" charset="0"/>
              </a:rPr>
            </a:br>
            <a:r>
              <a:rPr lang="ru-RU" sz="2400" b="0" i="1" dirty="0">
                <a:solidFill>
                  <a:srgbClr val="2F2F2F"/>
                </a:solidFill>
                <a:effectLst/>
                <a:latin typeface="Times New Roman" panose="02020603050405020304" pitchFamily="18" charset="0"/>
                <a:cs typeface="Times New Roman" panose="02020603050405020304" pitchFamily="18" charset="0"/>
              </a:rPr>
              <a:t>  Характеристика предмета загадки может </a:t>
            </a:r>
          </a:p>
          <a:p>
            <a:r>
              <a:rPr lang="ru-RU" sz="2400" b="0" i="1" dirty="0">
                <a:solidFill>
                  <a:srgbClr val="2F2F2F"/>
                </a:solidFill>
                <a:effectLst/>
                <a:latin typeface="Times New Roman" panose="02020603050405020304" pitchFamily="18" charset="0"/>
                <a:cs typeface="Times New Roman" panose="02020603050405020304" pitchFamily="18" charset="0"/>
              </a:rPr>
              <a:t>Быть  дана полно, подробно, загадка может</a:t>
            </a:r>
          </a:p>
          <a:p>
            <a:r>
              <a:rPr lang="ru-RU" sz="2400" b="0" i="1" dirty="0">
                <a:solidFill>
                  <a:srgbClr val="2F2F2F"/>
                </a:solidFill>
                <a:effectLst/>
                <a:latin typeface="Times New Roman" panose="02020603050405020304" pitchFamily="18" charset="0"/>
                <a:cs typeface="Times New Roman" panose="02020603050405020304" pitchFamily="18" charset="0"/>
              </a:rPr>
              <a:t> выступать  как рассказ о предмете:</a:t>
            </a:r>
          </a:p>
          <a:p>
            <a:br>
              <a:rPr lang="ru-RU" sz="2400" i="1" dirty="0">
                <a:latin typeface="Times New Roman" panose="02020603050405020304" pitchFamily="18" charset="0"/>
                <a:cs typeface="Times New Roman" panose="02020603050405020304" pitchFamily="18" charset="0"/>
              </a:rPr>
            </a:br>
            <a:r>
              <a:rPr lang="ru-RU" sz="2400" b="0" i="1" dirty="0">
                <a:solidFill>
                  <a:srgbClr val="2F2F2F"/>
                </a:solidFill>
                <a:effectLst/>
                <a:latin typeface="Times New Roman" panose="02020603050405020304" pitchFamily="18" charset="0"/>
                <a:cs typeface="Times New Roman" panose="02020603050405020304" pitchFamily="18" charset="0"/>
              </a:rPr>
              <a:t>На спине иголки,</a:t>
            </a:r>
            <a:br>
              <a:rPr lang="ru-RU" sz="2400" b="0" i="1" dirty="0">
                <a:solidFill>
                  <a:srgbClr val="2F2F2F"/>
                </a:solidFill>
                <a:effectLst/>
                <a:latin typeface="Times New Roman" panose="02020603050405020304" pitchFamily="18" charset="0"/>
                <a:cs typeface="Times New Roman" panose="02020603050405020304" pitchFamily="18" charset="0"/>
              </a:rPr>
            </a:br>
            <a:r>
              <a:rPr lang="ru-RU" sz="2400" b="0" i="1" dirty="0">
                <a:solidFill>
                  <a:srgbClr val="2F2F2F"/>
                </a:solidFill>
                <a:effectLst/>
                <a:latin typeface="Times New Roman" panose="02020603050405020304" pitchFamily="18" charset="0"/>
                <a:cs typeface="Times New Roman" panose="02020603050405020304" pitchFamily="18" charset="0"/>
              </a:rPr>
              <a:t>Длинные и колкие.</a:t>
            </a:r>
            <a:br>
              <a:rPr lang="ru-RU" sz="2400" b="0" i="1" dirty="0">
                <a:solidFill>
                  <a:srgbClr val="2F2F2F"/>
                </a:solidFill>
                <a:effectLst/>
                <a:latin typeface="Times New Roman" panose="02020603050405020304" pitchFamily="18" charset="0"/>
                <a:cs typeface="Times New Roman" panose="02020603050405020304" pitchFamily="18" charset="0"/>
              </a:rPr>
            </a:br>
            <a:r>
              <a:rPr lang="ru-RU" sz="2400" b="0" i="1" dirty="0">
                <a:solidFill>
                  <a:srgbClr val="2F2F2F"/>
                </a:solidFill>
                <a:effectLst/>
                <a:latin typeface="Times New Roman" panose="02020603050405020304" pitchFamily="18" charset="0"/>
                <a:cs typeface="Times New Roman" panose="02020603050405020304" pitchFamily="18" charset="0"/>
              </a:rPr>
              <a:t>А свернется он в клубок –</a:t>
            </a:r>
            <a:br>
              <a:rPr lang="ru-RU" sz="2400" b="0" i="1" dirty="0">
                <a:solidFill>
                  <a:srgbClr val="2F2F2F"/>
                </a:solidFill>
                <a:effectLst/>
                <a:latin typeface="Times New Roman" panose="02020603050405020304" pitchFamily="18" charset="0"/>
                <a:cs typeface="Times New Roman" panose="02020603050405020304" pitchFamily="18" charset="0"/>
              </a:rPr>
            </a:br>
            <a:r>
              <a:rPr lang="ru-RU" sz="2400" b="0" i="1" dirty="0">
                <a:solidFill>
                  <a:srgbClr val="2F2F2F"/>
                </a:solidFill>
                <a:effectLst/>
                <a:latin typeface="Times New Roman" panose="02020603050405020304" pitchFamily="18" charset="0"/>
                <a:cs typeface="Times New Roman" panose="02020603050405020304" pitchFamily="18" charset="0"/>
              </a:rPr>
              <a:t>Нет ни головы, ни ног.(Ёж.)</a:t>
            </a:r>
            <a:br>
              <a:rPr lang="ru-RU" sz="2400" i="1" dirty="0">
                <a:latin typeface="Times New Roman" panose="02020603050405020304" pitchFamily="18" charset="0"/>
                <a:cs typeface="Times New Roman" panose="02020603050405020304" pitchFamily="18" charset="0"/>
              </a:rPr>
            </a:br>
            <a:r>
              <a:rPr lang="ru-RU" sz="2400" b="0" i="0" dirty="0">
                <a:solidFill>
                  <a:srgbClr val="2F2F2F"/>
                </a:solidFill>
                <a:effectLst/>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1443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825AA998-09F1-BC8C-E912-43A22B4A3D67}"/>
              </a:ext>
            </a:extLst>
          </p:cNvPr>
          <p:cNvPicPr>
            <a:picLocks noChangeAspect="1"/>
          </p:cNvPicPr>
          <p:nvPr/>
        </p:nvPicPr>
        <p:blipFill>
          <a:blip r:embed="rId2">
            <a:alphaModFix amt="33000"/>
            <a:extLst>
              <a:ext uri="{28A0092B-C50C-407E-A947-70E740481C1C}">
                <a14:useLocalDpi xmlns:a14="http://schemas.microsoft.com/office/drawing/2010/main" val="0"/>
              </a:ext>
            </a:extLst>
          </a:blip>
          <a:stretch>
            <a:fillRect/>
          </a:stretch>
        </p:blipFill>
        <p:spPr>
          <a:xfrm>
            <a:off x="0" y="-791308"/>
            <a:ext cx="12192000" cy="7895493"/>
          </a:xfrm>
          <a:prstGeom prst="rect">
            <a:avLst/>
          </a:prstGeom>
        </p:spPr>
      </p:pic>
      <p:pic>
        <p:nvPicPr>
          <p:cNvPr id="5122" name="Picture 2" descr="30 ИНТЕРЕСНЫХ ✔️ Загадок для детей 6-7 лет | &quot;Где мои дети&quot; Блог">
            <a:extLst>
              <a:ext uri="{FF2B5EF4-FFF2-40B4-BE49-F238E27FC236}">
                <a16:creationId xmlns:a16="http://schemas.microsoft.com/office/drawing/2014/main" id="{5B69C741-0261-A957-9EA7-B95E25FDE492}"/>
              </a:ext>
            </a:extLst>
          </p:cNvPr>
          <p:cNvPicPr>
            <a:picLocks noChangeAspect="1" noChangeArrowheads="1"/>
          </p:cNvPicPr>
          <p:nvPr/>
        </p:nvPicPr>
        <p:blipFill>
          <a:blip r:embed="rId3">
            <a:alphaModFix amt="79000"/>
            <a:extLst>
              <a:ext uri="{28A0092B-C50C-407E-A947-70E740481C1C}">
                <a14:useLocalDpi xmlns:a14="http://schemas.microsoft.com/office/drawing/2010/main" val="0"/>
              </a:ext>
            </a:extLst>
          </a:blip>
          <a:srcRect/>
          <a:stretch>
            <a:fillRect/>
          </a:stretch>
        </p:blipFill>
        <p:spPr bwMode="auto">
          <a:xfrm>
            <a:off x="5689492" y="2520827"/>
            <a:ext cx="6502508" cy="43371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45FEB27-F391-A000-7BEA-D38B174CC9C3}"/>
              </a:ext>
            </a:extLst>
          </p:cNvPr>
          <p:cNvSpPr txBox="1"/>
          <p:nvPr/>
        </p:nvSpPr>
        <p:spPr>
          <a:xfrm>
            <a:off x="386862" y="894281"/>
            <a:ext cx="11605846" cy="6001643"/>
          </a:xfrm>
          <a:prstGeom prst="rect">
            <a:avLst/>
          </a:prstGeom>
          <a:noFill/>
        </p:spPr>
        <p:txBody>
          <a:bodyPr wrap="square">
            <a:spAutoFit/>
          </a:bodyPr>
          <a:lstStyle/>
          <a:p>
            <a:pPr algn="just"/>
            <a:r>
              <a:rPr lang="ru-RU" sz="2400" b="0" i="1" dirty="0">
                <a:solidFill>
                  <a:srgbClr val="2F2F2F"/>
                </a:solidFill>
                <a:effectLst/>
                <a:latin typeface="Times New Roman" panose="02020603050405020304" pitchFamily="18" charset="0"/>
                <a:cs typeface="Times New Roman" panose="02020603050405020304" pitchFamily="18" charset="0"/>
              </a:rPr>
              <a:t>Старшие дошкольники знакомятся с живой и неживой природой, ведут наблюдения за животными, птицами, насекомыми, их повадками, образом жизни. Они следят за ростом и развитием растений, собирают плоды, семена, отмечают изменения погоды в разное время суток, в разное время года. Дети ухаживают за животными и растениями, посильно трудятся в природе, в быту и в процессе этой деятельности </a:t>
            </a:r>
          </a:p>
          <a:p>
            <a:pPr algn="just"/>
            <a:r>
              <a:rPr lang="ru-RU" sz="2400" b="0" i="1" dirty="0">
                <a:solidFill>
                  <a:srgbClr val="2F2F2F"/>
                </a:solidFill>
                <a:effectLst/>
                <a:latin typeface="Times New Roman" panose="02020603050405020304" pitchFamily="18" charset="0"/>
                <a:cs typeface="Times New Roman" panose="02020603050405020304" pitchFamily="18" charset="0"/>
              </a:rPr>
              <a:t>и наблюдений постигают многие свойства </a:t>
            </a:r>
          </a:p>
          <a:p>
            <a:pPr algn="just"/>
            <a:r>
              <a:rPr lang="ru-RU" sz="2400" b="0" i="1" dirty="0">
                <a:solidFill>
                  <a:srgbClr val="2F2F2F"/>
                </a:solidFill>
                <a:effectLst/>
                <a:latin typeface="Times New Roman" panose="02020603050405020304" pitchFamily="18" charset="0"/>
                <a:cs typeface="Times New Roman" panose="02020603050405020304" pitchFamily="18" charset="0"/>
              </a:rPr>
              <a:t>предметов, закономерности, происходящие </a:t>
            </a:r>
          </a:p>
          <a:p>
            <a:pPr algn="just"/>
            <a:r>
              <a:rPr lang="ru-RU" sz="2400" i="1" dirty="0">
                <a:solidFill>
                  <a:srgbClr val="2F2F2F"/>
                </a:solidFill>
                <a:latin typeface="Times New Roman" panose="02020603050405020304" pitchFamily="18" charset="0"/>
                <a:cs typeface="Times New Roman" panose="02020603050405020304" pitchFamily="18" charset="0"/>
              </a:rPr>
              <a:t>в </a:t>
            </a:r>
            <a:r>
              <a:rPr lang="ru-RU" sz="2400" b="0" i="1" dirty="0">
                <a:solidFill>
                  <a:srgbClr val="2F2F2F"/>
                </a:solidFill>
                <a:effectLst/>
                <a:latin typeface="Times New Roman" panose="02020603050405020304" pitchFamily="18" charset="0"/>
                <a:cs typeface="Times New Roman" panose="02020603050405020304" pitchFamily="18" charset="0"/>
              </a:rPr>
              <a:t>природе. </a:t>
            </a:r>
          </a:p>
          <a:p>
            <a:pPr algn="just"/>
            <a:r>
              <a:rPr lang="ru-RU" sz="2400" b="0" i="1" dirty="0">
                <a:solidFill>
                  <a:srgbClr val="2F2F2F"/>
                </a:solidFill>
                <a:effectLst/>
                <a:latin typeface="Times New Roman" panose="02020603050405020304" pitchFamily="18" charset="0"/>
                <a:cs typeface="Times New Roman" panose="02020603050405020304" pitchFamily="18" charset="0"/>
              </a:rPr>
              <a:t>У старших дошкольников </a:t>
            </a:r>
          </a:p>
          <a:p>
            <a:pPr algn="just"/>
            <a:r>
              <a:rPr lang="ru-RU" sz="2400" b="0" i="1" dirty="0">
                <a:solidFill>
                  <a:srgbClr val="2F2F2F"/>
                </a:solidFill>
                <a:effectLst/>
                <a:latin typeface="Times New Roman" panose="02020603050405020304" pitchFamily="18" charset="0"/>
                <a:cs typeface="Times New Roman" panose="02020603050405020304" pitchFamily="18" charset="0"/>
              </a:rPr>
              <a:t>продолжается развитие мыслительной</a:t>
            </a:r>
          </a:p>
          <a:p>
            <a:pPr algn="just"/>
            <a:r>
              <a:rPr lang="ru-RU" sz="2400" b="0" i="1" dirty="0">
                <a:solidFill>
                  <a:srgbClr val="2F2F2F"/>
                </a:solidFill>
                <a:effectLst/>
                <a:latin typeface="Times New Roman" panose="02020603050405020304" pitchFamily="18" charset="0"/>
                <a:cs typeface="Times New Roman" panose="02020603050405020304" pitchFamily="18" charset="0"/>
              </a:rPr>
              <a:t> деятельности: точнее протекают </a:t>
            </a:r>
          </a:p>
          <a:p>
            <a:pPr algn="just"/>
            <a:r>
              <a:rPr lang="ru-RU" sz="2400" b="0" i="1" dirty="0">
                <a:solidFill>
                  <a:srgbClr val="2F2F2F"/>
                </a:solidFill>
                <a:effectLst/>
                <a:latin typeface="Times New Roman" panose="02020603050405020304" pitchFamily="18" charset="0"/>
                <a:cs typeface="Times New Roman" panose="02020603050405020304" pitchFamily="18" charset="0"/>
              </a:rPr>
              <a:t>процессы анализа и синтеза, дети </a:t>
            </a:r>
          </a:p>
          <a:p>
            <a:pPr algn="just"/>
            <a:r>
              <a:rPr lang="ru-RU" sz="2400" b="0" i="1" dirty="0">
                <a:solidFill>
                  <a:srgbClr val="2F2F2F"/>
                </a:solidFill>
                <a:effectLst/>
                <a:latin typeface="Times New Roman" panose="02020603050405020304" pitchFamily="18" charset="0"/>
                <a:cs typeface="Times New Roman" panose="02020603050405020304" pitchFamily="18" charset="0"/>
              </a:rPr>
              <a:t>овладевают операциями сравнения,</a:t>
            </a:r>
          </a:p>
          <a:p>
            <a:pPr algn="just"/>
            <a:r>
              <a:rPr lang="ru-RU" sz="2400" b="0" i="1" dirty="0">
                <a:solidFill>
                  <a:srgbClr val="2F2F2F"/>
                </a:solidFill>
                <a:effectLst/>
                <a:latin typeface="Times New Roman" panose="02020603050405020304" pitchFamily="18" charset="0"/>
                <a:cs typeface="Times New Roman" panose="02020603050405020304" pitchFamily="18" charset="0"/>
              </a:rPr>
              <a:t> сопоставления, обобщения, могут</a:t>
            </a:r>
          </a:p>
          <a:p>
            <a:pPr algn="just"/>
            <a:r>
              <a:rPr lang="ru-RU" sz="2400" b="0" i="1" dirty="0">
                <a:solidFill>
                  <a:srgbClr val="2F2F2F"/>
                </a:solidFill>
                <a:effectLst/>
                <a:latin typeface="Times New Roman" panose="02020603050405020304" pitchFamily="18" charset="0"/>
                <a:cs typeface="Times New Roman" panose="02020603050405020304" pitchFamily="18" charset="0"/>
              </a:rPr>
              <a:t> самостоятельно делать выводы, </a:t>
            </a:r>
          </a:p>
          <a:p>
            <a:pPr algn="just"/>
            <a:r>
              <a:rPr lang="ru-RU" sz="2400" b="0" i="1" dirty="0">
                <a:solidFill>
                  <a:srgbClr val="2F2F2F"/>
                </a:solidFill>
                <a:effectLst/>
                <a:latin typeface="Times New Roman" panose="02020603050405020304" pitchFamily="18" charset="0"/>
                <a:cs typeface="Times New Roman" panose="02020603050405020304" pitchFamily="18" charset="0"/>
              </a:rPr>
              <a:t>умозаключения.</a:t>
            </a:r>
          </a:p>
        </p:txBody>
      </p:sp>
      <p:sp>
        <p:nvSpPr>
          <p:cNvPr id="5" name="TextBox 4">
            <a:extLst>
              <a:ext uri="{FF2B5EF4-FFF2-40B4-BE49-F238E27FC236}">
                <a16:creationId xmlns:a16="http://schemas.microsoft.com/office/drawing/2014/main" id="{6735C982-3013-F466-D546-3382917EF4BE}"/>
              </a:ext>
            </a:extLst>
          </p:cNvPr>
          <p:cNvSpPr txBox="1"/>
          <p:nvPr/>
        </p:nvSpPr>
        <p:spPr>
          <a:xfrm>
            <a:off x="4413739" y="136194"/>
            <a:ext cx="6093068" cy="584775"/>
          </a:xfrm>
          <a:prstGeom prst="rect">
            <a:avLst/>
          </a:prstGeom>
          <a:noFill/>
        </p:spPr>
        <p:txBody>
          <a:bodyPr wrap="square">
            <a:spAutoFit/>
          </a:bodyPr>
          <a:lstStyle/>
          <a:p>
            <a:r>
              <a:rPr lang="ru-RU" sz="3200" b="1" dirty="0">
                <a:latin typeface="Monotype Corsiva" panose="03010101010201010101" pitchFamily="66" charset="0"/>
              </a:rPr>
              <a:t>Загадки для детей 5-6 лет</a:t>
            </a:r>
          </a:p>
        </p:txBody>
      </p:sp>
    </p:spTree>
    <p:extLst>
      <p:ext uri="{BB962C8B-B14F-4D97-AF65-F5344CB8AC3E}">
        <p14:creationId xmlns:p14="http://schemas.microsoft.com/office/powerpoint/2010/main" val="2971038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825AA998-09F1-BC8C-E912-43A22B4A3D67}"/>
              </a:ext>
            </a:extLst>
          </p:cNvPr>
          <p:cNvPicPr>
            <a:picLocks noChangeAspect="1"/>
          </p:cNvPicPr>
          <p:nvPr/>
        </p:nvPicPr>
        <p:blipFill>
          <a:blip r:embed="rId2">
            <a:alphaModFix amt="33000"/>
            <a:extLst>
              <a:ext uri="{28A0092B-C50C-407E-A947-70E740481C1C}">
                <a14:useLocalDpi xmlns:a14="http://schemas.microsoft.com/office/drawing/2010/main" val="0"/>
              </a:ext>
            </a:extLst>
          </a:blip>
          <a:stretch>
            <a:fillRect/>
          </a:stretch>
        </p:blipFill>
        <p:spPr>
          <a:xfrm>
            <a:off x="0" y="-791308"/>
            <a:ext cx="12192000" cy="7895493"/>
          </a:xfrm>
          <a:prstGeom prst="rect">
            <a:avLst/>
          </a:prstGeom>
        </p:spPr>
      </p:pic>
      <p:sp>
        <p:nvSpPr>
          <p:cNvPr id="4" name="TextBox 3">
            <a:extLst>
              <a:ext uri="{FF2B5EF4-FFF2-40B4-BE49-F238E27FC236}">
                <a16:creationId xmlns:a16="http://schemas.microsoft.com/office/drawing/2014/main" id="{DDB0BE25-68BF-E2BB-3E62-B21C06721467}"/>
              </a:ext>
            </a:extLst>
          </p:cNvPr>
          <p:cNvSpPr txBox="1"/>
          <p:nvPr/>
        </p:nvSpPr>
        <p:spPr>
          <a:xfrm>
            <a:off x="337038" y="151216"/>
            <a:ext cx="11517924" cy="6801862"/>
          </a:xfrm>
          <a:prstGeom prst="rect">
            <a:avLst/>
          </a:prstGeom>
          <a:noFill/>
        </p:spPr>
        <p:txBody>
          <a:bodyPr wrap="square">
            <a:spAutoFit/>
          </a:bodyPr>
          <a:lstStyle/>
          <a:p>
            <a:r>
              <a:rPr lang="ru-RU" sz="2400" b="0" i="1" dirty="0">
                <a:solidFill>
                  <a:srgbClr val="2F2F2F"/>
                </a:solidFill>
                <a:effectLst/>
                <a:latin typeface="Times New Roman" panose="02020603050405020304" pitchFamily="18" charset="0"/>
                <a:cs typeface="Times New Roman" panose="02020603050405020304" pitchFamily="18" charset="0"/>
              </a:rPr>
              <a:t>В </a:t>
            </a:r>
            <a:r>
              <a:rPr lang="ru-RU" sz="2400" i="1" dirty="0">
                <a:solidFill>
                  <a:srgbClr val="2F2F2F"/>
                </a:solidFill>
                <a:latin typeface="Times New Roman" panose="02020603050405020304" pitchFamily="18" charset="0"/>
                <a:cs typeface="Times New Roman" panose="02020603050405020304" pitchFamily="18" charset="0"/>
              </a:rPr>
              <a:t>старшем</a:t>
            </a:r>
            <a:r>
              <a:rPr lang="ru-RU" sz="2400" b="0" i="1" dirty="0">
                <a:solidFill>
                  <a:srgbClr val="2F2F2F"/>
                </a:solidFill>
                <a:effectLst/>
                <a:latin typeface="Times New Roman" panose="02020603050405020304" pitchFamily="18" charset="0"/>
                <a:cs typeface="Times New Roman" panose="02020603050405020304" pitchFamily="18" charset="0"/>
              </a:rPr>
              <a:t> возрасте у детей проявляется большая чуткость к смысловым оттенкам слова, они начинают понимать смысл образных выражений в литературных произведениях.  Старшим дошкольникам можно загадывать загадки и народные, и литературные, среди которых могут быть и лаконичные, и подробные.</a:t>
            </a:r>
            <a:br>
              <a:rPr lang="ru-RU" sz="2400" b="0" i="1" dirty="0">
                <a:solidFill>
                  <a:srgbClr val="2F2F2F"/>
                </a:solidFill>
                <a:effectLst/>
                <a:latin typeface="Times New Roman" panose="02020603050405020304" pitchFamily="18" charset="0"/>
                <a:cs typeface="Times New Roman" panose="02020603050405020304" pitchFamily="18" charset="0"/>
              </a:rPr>
            </a:br>
            <a:r>
              <a:rPr lang="ru-RU" sz="2400" b="0" i="1" dirty="0">
                <a:solidFill>
                  <a:srgbClr val="2F2F2F"/>
                </a:solidFill>
                <a:effectLst/>
                <a:latin typeface="Times New Roman" panose="02020603050405020304" pitchFamily="18" charset="0"/>
                <a:cs typeface="Times New Roman" panose="02020603050405020304" pitchFamily="18" charset="0"/>
              </a:rPr>
              <a:t>  Характеристика предметов и явлений в загадках может быть краткой, но среди признаков должен быть назван существенный, типичный:</a:t>
            </a:r>
            <a:br>
              <a:rPr lang="ru-RU" sz="2400" b="0" i="1" dirty="0">
                <a:solidFill>
                  <a:srgbClr val="2F2F2F"/>
                </a:solidFill>
                <a:effectLst/>
                <a:latin typeface="Times New Roman" panose="02020603050405020304" pitchFamily="18" charset="0"/>
                <a:cs typeface="Times New Roman" panose="02020603050405020304" pitchFamily="18" charset="0"/>
              </a:rPr>
            </a:br>
            <a:r>
              <a:rPr lang="ru-RU" sz="2000" b="0" i="1" dirty="0">
                <a:solidFill>
                  <a:srgbClr val="2F2F2F"/>
                </a:solidFill>
                <a:effectLst/>
                <a:latin typeface="Times New Roman" panose="02020603050405020304" pitchFamily="18" charset="0"/>
                <a:cs typeface="Times New Roman" panose="02020603050405020304" pitchFamily="18" charset="0"/>
              </a:rPr>
              <a:t>Бьют его рукой и палкой,</a:t>
            </a:r>
            <a:br>
              <a:rPr lang="ru-RU" sz="2000" b="0" i="1" dirty="0">
                <a:solidFill>
                  <a:srgbClr val="2F2F2F"/>
                </a:solidFill>
                <a:effectLst/>
                <a:latin typeface="Times New Roman" panose="02020603050405020304" pitchFamily="18" charset="0"/>
                <a:cs typeface="Times New Roman" panose="02020603050405020304" pitchFamily="18" charset="0"/>
              </a:rPr>
            </a:br>
            <a:r>
              <a:rPr lang="ru-RU" sz="2000" b="0" i="1" dirty="0">
                <a:solidFill>
                  <a:srgbClr val="2F2F2F"/>
                </a:solidFill>
                <a:effectLst/>
                <a:latin typeface="Times New Roman" panose="02020603050405020304" pitchFamily="18" charset="0"/>
                <a:cs typeface="Times New Roman" panose="02020603050405020304" pitchFamily="18" charset="0"/>
              </a:rPr>
              <a:t>Никому его не жалко.</a:t>
            </a:r>
            <a:br>
              <a:rPr lang="ru-RU" sz="2000" b="0" i="1" dirty="0">
                <a:solidFill>
                  <a:srgbClr val="2F2F2F"/>
                </a:solidFill>
                <a:effectLst/>
                <a:latin typeface="Times New Roman" panose="02020603050405020304" pitchFamily="18" charset="0"/>
                <a:cs typeface="Times New Roman" panose="02020603050405020304" pitchFamily="18" charset="0"/>
              </a:rPr>
            </a:br>
            <a:r>
              <a:rPr lang="ru-RU" sz="2000" b="0" i="1" dirty="0">
                <a:solidFill>
                  <a:srgbClr val="2F2F2F"/>
                </a:solidFill>
                <a:effectLst/>
                <a:latin typeface="Times New Roman" panose="02020603050405020304" pitchFamily="18" charset="0"/>
                <a:cs typeface="Times New Roman" panose="02020603050405020304" pitchFamily="18" charset="0"/>
              </a:rPr>
              <a:t>А за что беднягу бьют?</a:t>
            </a:r>
            <a:br>
              <a:rPr lang="ru-RU" sz="2000" b="0" i="1" dirty="0">
                <a:solidFill>
                  <a:srgbClr val="2F2F2F"/>
                </a:solidFill>
                <a:effectLst/>
                <a:latin typeface="Times New Roman" panose="02020603050405020304" pitchFamily="18" charset="0"/>
                <a:cs typeface="Times New Roman" panose="02020603050405020304" pitchFamily="18" charset="0"/>
              </a:rPr>
            </a:br>
            <a:r>
              <a:rPr lang="ru-RU" sz="2000" b="0" i="1" dirty="0">
                <a:solidFill>
                  <a:srgbClr val="2F2F2F"/>
                </a:solidFill>
                <a:effectLst/>
                <a:latin typeface="Times New Roman" panose="02020603050405020304" pitchFamily="18" charset="0"/>
                <a:cs typeface="Times New Roman" panose="02020603050405020304" pitchFamily="18" charset="0"/>
              </a:rPr>
              <a:t>А за то, что он надут. (Мяч.)</a:t>
            </a:r>
            <a:br>
              <a:rPr lang="ru-RU" sz="2000" b="0" i="1" dirty="0">
                <a:solidFill>
                  <a:srgbClr val="2F2F2F"/>
                </a:solidFill>
                <a:effectLst/>
                <a:latin typeface="Times New Roman" panose="02020603050405020304" pitchFamily="18" charset="0"/>
                <a:cs typeface="Times New Roman" panose="02020603050405020304" pitchFamily="18" charset="0"/>
              </a:rPr>
            </a:br>
            <a:r>
              <a:rPr lang="ru-RU" sz="2000" b="0" i="1" dirty="0">
                <a:solidFill>
                  <a:srgbClr val="2F2F2F"/>
                </a:solidFill>
                <a:effectLst/>
                <a:latin typeface="Times New Roman" panose="02020603050405020304" pitchFamily="18" charset="0"/>
                <a:cs typeface="Times New Roman" panose="02020603050405020304" pitchFamily="18" charset="0"/>
              </a:rPr>
              <a:t>С. Маршак</a:t>
            </a:r>
            <a:br>
              <a:rPr lang="ru-RU" sz="2000" b="0" i="1" dirty="0">
                <a:solidFill>
                  <a:srgbClr val="2F2F2F"/>
                </a:solidFill>
                <a:effectLst/>
                <a:latin typeface="Times New Roman" panose="02020603050405020304" pitchFamily="18" charset="0"/>
                <a:cs typeface="Times New Roman" panose="02020603050405020304" pitchFamily="18" charset="0"/>
              </a:rPr>
            </a:br>
            <a:r>
              <a:rPr lang="ru-RU" sz="2400" b="0" i="1" dirty="0">
                <a:solidFill>
                  <a:srgbClr val="2F2F2F"/>
                </a:solidFill>
                <a:effectLst/>
                <a:latin typeface="Times New Roman" panose="02020603050405020304" pitchFamily="18" charset="0"/>
                <a:cs typeface="Times New Roman" panose="02020603050405020304" pitchFamily="18" charset="0"/>
              </a:rPr>
              <a:t>  В этой загадке названо несколько определительных признаков («бьют его рукой и палкой», «никому его не жалко» и др.), но среди них есть самый существенный — «он надут». Выделение этого признака в сочетании с другими обеспечивает безошибочную отгадку — это мяч.</a:t>
            </a:r>
          </a:p>
          <a:p>
            <a:r>
              <a:rPr lang="ru-RU" sz="2400" b="0" i="1" dirty="0">
                <a:solidFill>
                  <a:srgbClr val="2F2F2F"/>
                </a:solidFill>
                <a:effectLst/>
                <a:latin typeface="Times New Roman" panose="02020603050405020304" pitchFamily="18" charset="0"/>
                <a:cs typeface="Times New Roman" panose="02020603050405020304" pitchFamily="18" charset="0"/>
              </a:rPr>
              <a:t>Широко используются загадки, отгадывание которых строится на постепенном исключении отрицательных сопоставлений и вычленении сходных признаков, т. е. загадки метафорические:</a:t>
            </a:r>
            <a:br>
              <a:rPr lang="ru-RU" sz="2400" b="0" i="1" dirty="0">
                <a:solidFill>
                  <a:srgbClr val="2F2F2F"/>
                </a:solidFill>
                <a:effectLst/>
                <a:latin typeface="Times New Roman" panose="02020603050405020304" pitchFamily="18" charset="0"/>
                <a:cs typeface="Times New Roman" panose="02020603050405020304" pitchFamily="18" charset="0"/>
              </a:rPr>
            </a:br>
            <a:r>
              <a:rPr lang="ru-RU" sz="2400" b="0" i="1" dirty="0">
                <a:solidFill>
                  <a:srgbClr val="2F2F2F"/>
                </a:solidFill>
                <a:effectLst/>
                <a:latin typeface="Times New Roman" panose="02020603050405020304" pitchFamily="18" charset="0"/>
                <a:cs typeface="Times New Roman" panose="02020603050405020304" pitchFamily="18" charset="0"/>
              </a:rPr>
              <a:t>Чёрен, а не ворон, рогат, а не бык, с крыльями, а не птица (жук)</a:t>
            </a:r>
          </a:p>
        </p:txBody>
      </p:sp>
    </p:spTree>
    <p:extLst>
      <p:ext uri="{BB962C8B-B14F-4D97-AF65-F5344CB8AC3E}">
        <p14:creationId xmlns:p14="http://schemas.microsoft.com/office/powerpoint/2010/main" val="3697886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825AA998-09F1-BC8C-E912-43A22B4A3D67}"/>
              </a:ext>
            </a:extLst>
          </p:cNvPr>
          <p:cNvPicPr>
            <a:picLocks noChangeAspect="1"/>
          </p:cNvPicPr>
          <p:nvPr/>
        </p:nvPicPr>
        <p:blipFill>
          <a:blip r:embed="rId2">
            <a:alphaModFix amt="33000"/>
            <a:extLst>
              <a:ext uri="{28A0092B-C50C-407E-A947-70E740481C1C}">
                <a14:useLocalDpi xmlns:a14="http://schemas.microsoft.com/office/drawing/2010/main" val="0"/>
              </a:ext>
            </a:extLst>
          </a:blip>
          <a:stretch>
            <a:fillRect/>
          </a:stretch>
        </p:blipFill>
        <p:spPr>
          <a:xfrm>
            <a:off x="0" y="-791308"/>
            <a:ext cx="12192000" cy="7895493"/>
          </a:xfrm>
          <a:prstGeom prst="rect">
            <a:avLst/>
          </a:prstGeom>
        </p:spPr>
      </p:pic>
      <p:sp>
        <p:nvSpPr>
          <p:cNvPr id="4" name="TextBox 3">
            <a:extLst>
              <a:ext uri="{FF2B5EF4-FFF2-40B4-BE49-F238E27FC236}">
                <a16:creationId xmlns:a16="http://schemas.microsoft.com/office/drawing/2014/main" id="{84D96BD5-0EDF-5247-D317-8E7517EE53D0}"/>
              </a:ext>
            </a:extLst>
          </p:cNvPr>
          <p:cNvSpPr txBox="1"/>
          <p:nvPr/>
        </p:nvSpPr>
        <p:spPr>
          <a:xfrm>
            <a:off x="555869" y="1632944"/>
            <a:ext cx="11394831" cy="3046988"/>
          </a:xfrm>
          <a:prstGeom prst="rect">
            <a:avLst/>
          </a:prstGeom>
          <a:noFill/>
        </p:spPr>
        <p:txBody>
          <a:bodyPr wrap="square">
            <a:spAutoFit/>
          </a:bodyPr>
          <a:lstStyle/>
          <a:p>
            <a:r>
              <a:rPr lang="ru-RU" sz="2400" b="1" i="1" dirty="0">
                <a:solidFill>
                  <a:srgbClr val="000000"/>
                </a:solidFill>
                <a:effectLst/>
                <a:latin typeface="Times New Roman" panose="02020603050405020304" pitchFamily="18" charset="0"/>
              </a:rPr>
              <a:t>Всегда поощряйте интерес к загадкам у детей. </a:t>
            </a:r>
          </a:p>
          <a:p>
            <a:endParaRPr lang="ru-RU" sz="2400" i="1" dirty="0">
              <a:solidFill>
                <a:srgbClr val="000000"/>
              </a:solidFill>
              <a:latin typeface="Times New Roman" panose="02020603050405020304" pitchFamily="18" charset="0"/>
            </a:endParaRPr>
          </a:p>
          <a:p>
            <a:r>
              <a:rPr lang="ru-RU" sz="2400" b="0" i="1" dirty="0">
                <a:solidFill>
                  <a:srgbClr val="000000"/>
                </a:solidFill>
                <a:effectLst/>
                <a:latin typeface="Times New Roman" panose="02020603050405020304" pitchFamily="18" charset="0"/>
              </a:rPr>
              <a:t>Они учат думать и анализировать, обогащают словарный запас, расширяют знания о мире, прививают любовь к родному языку. </a:t>
            </a:r>
          </a:p>
          <a:p>
            <a:endParaRPr lang="ru-RU" sz="2400" i="1" dirty="0">
              <a:solidFill>
                <a:srgbClr val="000000"/>
              </a:solidFill>
              <a:latin typeface="Times New Roman" panose="02020603050405020304" pitchFamily="18" charset="0"/>
            </a:endParaRPr>
          </a:p>
          <a:p>
            <a:r>
              <a:rPr lang="ru-RU" sz="2400" b="0" i="1" dirty="0">
                <a:solidFill>
                  <a:srgbClr val="000000"/>
                </a:solidFill>
                <a:effectLst/>
                <a:latin typeface="Times New Roman" panose="02020603050405020304" pitchFamily="18" charset="0"/>
              </a:rPr>
              <a:t>Загадки прекрасно развивают мышление, память, внимание, усидчивость.  </a:t>
            </a:r>
          </a:p>
          <a:p>
            <a:endParaRPr lang="ru-RU" sz="2400" i="1" dirty="0">
              <a:solidFill>
                <a:srgbClr val="000000"/>
              </a:solidFill>
              <a:latin typeface="Times New Roman" panose="02020603050405020304" pitchFamily="18" charset="0"/>
            </a:endParaRPr>
          </a:p>
          <a:p>
            <a:r>
              <a:rPr lang="ru-RU" sz="2400" b="0" i="1" dirty="0">
                <a:solidFill>
                  <a:srgbClr val="000000"/>
                </a:solidFill>
                <a:effectLst/>
                <a:latin typeface="Times New Roman" panose="02020603050405020304" pitchFamily="18" charset="0"/>
              </a:rPr>
              <a:t> Разгадывать загадки можно в игровой форме и непринужденно.</a:t>
            </a:r>
            <a:endParaRPr lang="ru-RU" sz="2400" i="1" dirty="0"/>
          </a:p>
        </p:txBody>
      </p:sp>
    </p:spTree>
    <p:extLst>
      <p:ext uri="{BB962C8B-B14F-4D97-AF65-F5344CB8AC3E}">
        <p14:creationId xmlns:p14="http://schemas.microsoft.com/office/powerpoint/2010/main" val="1786342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825AA998-09F1-BC8C-E912-43A22B4A3D67}"/>
              </a:ext>
            </a:extLst>
          </p:cNvPr>
          <p:cNvPicPr>
            <a:picLocks noChangeAspect="1"/>
          </p:cNvPicPr>
          <p:nvPr/>
        </p:nvPicPr>
        <p:blipFill>
          <a:blip r:embed="rId2">
            <a:alphaModFix amt="33000"/>
            <a:extLst>
              <a:ext uri="{28A0092B-C50C-407E-A947-70E740481C1C}">
                <a14:useLocalDpi xmlns:a14="http://schemas.microsoft.com/office/drawing/2010/main" val="0"/>
              </a:ext>
            </a:extLst>
          </a:blip>
          <a:stretch>
            <a:fillRect/>
          </a:stretch>
        </p:blipFill>
        <p:spPr>
          <a:xfrm>
            <a:off x="0" y="-791308"/>
            <a:ext cx="12192000" cy="7895493"/>
          </a:xfrm>
          <a:prstGeom prst="rect">
            <a:avLst/>
          </a:prstGeom>
        </p:spPr>
      </p:pic>
      <p:sp>
        <p:nvSpPr>
          <p:cNvPr id="4" name="TextBox 3">
            <a:extLst>
              <a:ext uri="{FF2B5EF4-FFF2-40B4-BE49-F238E27FC236}">
                <a16:creationId xmlns:a16="http://schemas.microsoft.com/office/drawing/2014/main" id="{900E8C56-E5CE-3FFC-2F95-9995946CFA27}"/>
              </a:ext>
            </a:extLst>
          </p:cNvPr>
          <p:cNvSpPr txBox="1"/>
          <p:nvPr/>
        </p:nvSpPr>
        <p:spPr>
          <a:xfrm>
            <a:off x="583223" y="459185"/>
            <a:ext cx="11025554" cy="5693866"/>
          </a:xfrm>
          <a:prstGeom prst="rect">
            <a:avLst/>
          </a:prstGeom>
          <a:noFill/>
        </p:spPr>
        <p:txBody>
          <a:bodyPr wrap="square">
            <a:spAutoFit/>
          </a:bodyPr>
          <a:lstStyle/>
          <a:p>
            <a:r>
              <a:rPr lang="ru-RU" sz="2800" b="1" i="1" dirty="0">
                <a:solidFill>
                  <a:srgbClr val="000000"/>
                </a:solidFill>
                <a:effectLst/>
                <a:latin typeface="Times New Roman" panose="02020603050405020304" pitchFamily="18" charset="0"/>
                <a:cs typeface="Times New Roman" panose="02020603050405020304" pitchFamily="18" charset="0"/>
              </a:rPr>
              <a:t>Учите ребенка разгадывать загадки.</a:t>
            </a:r>
            <a:r>
              <a:rPr lang="ru-RU" sz="2800" b="0" i="1" dirty="0">
                <a:solidFill>
                  <a:srgbClr val="000000"/>
                </a:solidFill>
                <a:effectLst/>
                <a:latin typeface="Times New Roman" panose="02020603050405020304" pitchFamily="18" charset="0"/>
                <a:cs typeface="Times New Roman" panose="02020603050405020304" pitchFamily="18" charset="0"/>
              </a:rPr>
              <a:t> </a:t>
            </a:r>
          </a:p>
          <a:p>
            <a:endParaRPr lang="ru-RU" sz="2800" i="1" dirty="0">
              <a:solidFill>
                <a:srgbClr val="000000"/>
              </a:solidFill>
              <a:latin typeface="Times New Roman" panose="02020603050405020304" pitchFamily="18" charset="0"/>
              <a:cs typeface="Times New Roman" panose="02020603050405020304" pitchFamily="18" charset="0"/>
            </a:endParaRPr>
          </a:p>
          <a:p>
            <a:r>
              <a:rPr lang="ru-RU" sz="2800" b="0" i="1" dirty="0">
                <a:solidFill>
                  <a:srgbClr val="000000"/>
                </a:solidFill>
                <a:effectLst/>
                <a:latin typeface="Times New Roman" panose="02020603050405020304" pitchFamily="18" charset="0"/>
                <a:cs typeface="Times New Roman" panose="02020603050405020304" pitchFamily="18" charset="0"/>
              </a:rPr>
              <a:t>Чтобы отгадать ответ, ребенку надо выявить все признаки предмета или явления, сопоставить их между собой, вспомнить, где он видел тот или иной предмет. </a:t>
            </a:r>
          </a:p>
          <a:p>
            <a:endParaRPr lang="ru-RU" sz="2800" i="1" dirty="0">
              <a:solidFill>
                <a:srgbClr val="000000"/>
              </a:solidFill>
              <a:latin typeface="Times New Roman" panose="02020603050405020304" pitchFamily="18" charset="0"/>
              <a:cs typeface="Times New Roman" panose="02020603050405020304" pitchFamily="18" charset="0"/>
            </a:endParaRPr>
          </a:p>
          <a:p>
            <a:r>
              <a:rPr lang="ru-RU" sz="2800" b="0" i="1" dirty="0">
                <a:solidFill>
                  <a:srgbClr val="000000"/>
                </a:solidFill>
                <a:effectLst/>
                <a:latin typeface="Times New Roman" panose="02020603050405020304" pitchFamily="18" charset="0"/>
                <a:cs typeface="Times New Roman" panose="02020603050405020304" pitchFamily="18" charset="0"/>
              </a:rPr>
              <a:t>Если ребенку трудно отгадать, не спешите сразу сообщать разгадку. Дайте   время подумать, иначе интерес к загадкам быстро пропадет.   </a:t>
            </a:r>
          </a:p>
          <a:p>
            <a:endParaRPr lang="ru-RU" sz="2800" i="1" dirty="0">
              <a:solidFill>
                <a:srgbClr val="000000"/>
              </a:solidFill>
              <a:latin typeface="Times New Roman" panose="02020603050405020304" pitchFamily="18" charset="0"/>
              <a:cs typeface="Times New Roman" panose="02020603050405020304" pitchFamily="18" charset="0"/>
            </a:endParaRPr>
          </a:p>
          <a:p>
            <a:r>
              <a:rPr lang="ru-RU" sz="2800" b="0" i="1" dirty="0">
                <a:solidFill>
                  <a:srgbClr val="000000"/>
                </a:solidFill>
                <a:effectLst/>
                <a:latin typeface="Times New Roman" panose="02020603050405020304" pitchFamily="18" charset="0"/>
                <a:cs typeface="Times New Roman" panose="02020603050405020304" pitchFamily="18" charset="0"/>
              </a:rPr>
              <a:t>Детей следует учить сознательно отгадывать загадки, понимать их содержание, искать пути решения и, что немаловажно, объяснять и доказывать правильность своего ответа.</a:t>
            </a:r>
            <a:endParaRPr lang="ru-RU"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438111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1029</Words>
  <Application>Microsoft Office PowerPoint</Application>
  <PresentationFormat>Широкоэкранный</PresentationFormat>
  <Paragraphs>67</Paragraphs>
  <Slides>14</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14</vt:i4>
      </vt:variant>
    </vt:vector>
  </HeadingPairs>
  <TitlesOfParts>
    <vt:vector size="21" baseType="lpstr">
      <vt:lpstr>Arial</vt:lpstr>
      <vt:lpstr>Calibri</vt:lpstr>
      <vt:lpstr>Calibri Light</vt:lpstr>
      <vt:lpstr>Monotype Corsiva</vt:lpstr>
      <vt:lpstr>Roboto</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roma</dc:creator>
  <cp:lastModifiedBy>roma</cp:lastModifiedBy>
  <cp:revision>2</cp:revision>
  <dcterms:created xsi:type="dcterms:W3CDTF">2024-02-01T14:37:06Z</dcterms:created>
  <dcterms:modified xsi:type="dcterms:W3CDTF">2024-02-01T15:55:15Z</dcterms:modified>
</cp:coreProperties>
</file>