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72A500-A9F6-4DD5-8B9C-CA2D584820FC}" v="261" dt="2024-02-16T16:23:38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ru-RU" sz="4600">
                <a:latin typeface="Thames"/>
              </a:rPr>
              <a:t>Мастер-класс "Детская субкультура считалки"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1500" err="1">
                <a:latin typeface="Thames"/>
                <a:cs typeface="Segoe UI"/>
              </a:rPr>
              <a:t>Выполнили</a:t>
            </a:r>
            <a:r>
              <a:rPr lang="en-US" sz="1500">
                <a:latin typeface="Thames"/>
                <a:cs typeface="Segoe UI"/>
              </a:rPr>
              <a:t>:</a:t>
            </a:r>
            <a:br>
              <a:rPr lang="en-US" sz="1500">
                <a:latin typeface="Thames"/>
                <a:cs typeface="Segoe UI"/>
              </a:rPr>
            </a:br>
            <a:r>
              <a:rPr lang="en-US" sz="1500" err="1">
                <a:latin typeface="Thames"/>
                <a:cs typeface="Segoe UI"/>
              </a:rPr>
              <a:t>Воспитатели</a:t>
            </a:r>
            <a:r>
              <a:rPr lang="en-US" sz="1500">
                <a:latin typeface="Thames"/>
                <a:cs typeface="Segoe UI"/>
              </a:rPr>
              <a:t> ГБДОУ №31</a:t>
            </a:r>
            <a:endParaRPr lang="ru-RU" sz="1500">
              <a:latin typeface="Thames"/>
              <a:cs typeface="Segoe UI"/>
            </a:endParaRPr>
          </a:p>
          <a:p>
            <a:pPr algn="l"/>
            <a:r>
              <a:rPr lang="en-US" sz="1500" err="1">
                <a:latin typeface="Thames"/>
                <a:cs typeface="Segoe UI"/>
              </a:rPr>
              <a:t>Василеостровского</a:t>
            </a:r>
            <a:r>
              <a:rPr lang="en-US" sz="1500">
                <a:latin typeface="Thames"/>
                <a:cs typeface="Segoe UI"/>
              </a:rPr>
              <a:t> </a:t>
            </a:r>
            <a:r>
              <a:rPr lang="en-US" sz="1500" err="1">
                <a:latin typeface="Thames"/>
                <a:cs typeface="Segoe UI"/>
              </a:rPr>
              <a:t>района</a:t>
            </a:r>
            <a:endParaRPr lang="en-US" sz="1500">
              <a:latin typeface="Thames"/>
              <a:cs typeface="Segoe UI"/>
            </a:endParaRPr>
          </a:p>
          <a:p>
            <a:pPr algn="l"/>
            <a:r>
              <a:rPr lang="en-US" sz="1500" dirty="0" err="1">
                <a:latin typeface="Thames"/>
                <a:cs typeface="Segoe UI"/>
              </a:rPr>
              <a:t>Панкратьева</a:t>
            </a:r>
            <a:r>
              <a:rPr lang="en-US" sz="1500" dirty="0">
                <a:latin typeface="Thames"/>
                <a:cs typeface="Segoe UI"/>
              </a:rPr>
              <a:t> И.А.</a:t>
            </a:r>
          </a:p>
          <a:p>
            <a:pPr algn="l"/>
            <a:r>
              <a:rPr lang="en-US" sz="1500" dirty="0" err="1">
                <a:latin typeface="Thames"/>
                <a:cs typeface="Segoe UI"/>
              </a:rPr>
              <a:t>Половцева</a:t>
            </a:r>
            <a:r>
              <a:rPr lang="en-US" sz="1500" dirty="0">
                <a:latin typeface="Thames"/>
                <a:cs typeface="Segoe UI"/>
              </a:rPr>
              <a:t> О.Ю.</a:t>
            </a:r>
          </a:p>
          <a:p>
            <a:pPr algn="l"/>
            <a:endParaRPr lang="ru-RU" sz="1500">
              <a:latin typeface="Thames"/>
            </a:endParaRP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текст, снимок экрана, Мультфиль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6EDDA00-B053-2FC2-2370-502D0BBDE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007406"/>
            <a:ext cx="7214616" cy="48157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476772-C2F9-AB87-C4F4-452160ADD2C3}"/>
              </a:ext>
            </a:extLst>
          </p:cNvPr>
          <p:cNvSpPr txBox="1"/>
          <p:nvPr/>
        </p:nvSpPr>
        <p:spPr>
          <a:xfrm>
            <a:off x="5127037" y="6077184"/>
            <a:ext cx="2555052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>
                <a:latin typeface="Thames"/>
                <a:cs typeface="Segoe UI"/>
              </a:rPr>
              <a:t>Санкт-Петербург</a:t>
            </a:r>
            <a:endParaRPr lang="ru-RU" sz="1400">
              <a:solidFill>
                <a:srgbClr val="808080"/>
              </a:solidFill>
              <a:latin typeface="Thames"/>
              <a:cs typeface="Segoe UI"/>
            </a:endParaRPr>
          </a:p>
          <a:p>
            <a:pPr algn="ctr">
              <a:spcAft>
                <a:spcPts val="600"/>
              </a:spcAft>
            </a:pPr>
            <a:r>
              <a:rPr lang="ru-RU" sz="1400" dirty="0">
                <a:latin typeface="Thames"/>
                <a:cs typeface="Segoe UI"/>
              </a:rPr>
              <a:t>2024</a:t>
            </a:r>
            <a:endParaRPr lang="ru-RU" sz="1400">
              <a:solidFill>
                <a:srgbClr val="808080"/>
              </a:solidFill>
              <a:latin typeface="Thames"/>
              <a:cs typeface="Segoe UI"/>
            </a:endParaRPr>
          </a:p>
          <a:p>
            <a:pPr algn="l"/>
            <a:endParaRPr lang="ru-RU" sz="1400" dirty="0">
              <a:latin typeface="Thames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6156A-3FEE-8614-8CB3-B6591500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ru-RU" sz="1400" dirty="0">
                <a:latin typeface="Thames"/>
                <a:cs typeface="Arial"/>
              </a:rPr>
              <a:t> Умение играть является важнейшей составляющей гармоничного развития ребёнка. Особенно замечательны коллективные игры. Часто там требуется выбрать водящего, на роль которого претендуют многие ребята. И тогда на помощь приходит </a:t>
            </a:r>
            <a:r>
              <a:rPr lang="ru-RU" sz="1400" b="1" dirty="0">
                <a:latin typeface="Thames"/>
                <a:cs typeface="Arial"/>
              </a:rPr>
              <a:t>считалка</a:t>
            </a:r>
            <a:r>
              <a:rPr lang="ru-RU" sz="1400" dirty="0">
                <a:latin typeface="Thames"/>
                <a:cs typeface="Arial"/>
              </a:rPr>
              <a:t>.</a:t>
            </a:r>
            <a:endParaRPr lang="ru-RU" sz="1400">
              <a:latin typeface="Thames"/>
            </a:endParaRPr>
          </a:p>
        </p:txBody>
      </p:sp>
      <p:pic>
        <p:nvPicPr>
          <p:cNvPr id="4" name="Рисунок 3" descr="Изображение выглядит как рисунок, одежд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A0F2197-3675-B46D-4658-EDFEC300B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91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A5F77C9-DF9C-A7E0-F937-076F41CF6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0697" y="4119797"/>
            <a:ext cx="2262478" cy="18713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hames"/>
                <a:ea typeface="+mn-lt"/>
                <a:cs typeface="+mn-lt"/>
              </a:rPr>
              <a:t>Стирает, крутится машина,</a:t>
            </a:r>
            <a:br>
              <a:rPr lang="ru-RU" sz="1400" dirty="0">
                <a:latin typeface="Thames"/>
                <a:ea typeface="+mn-lt"/>
                <a:cs typeface="+mn-lt"/>
              </a:rPr>
            </a:br>
            <a:r>
              <a:rPr lang="ru-RU" sz="1400" dirty="0">
                <a:latin typeface="Thames"/>
                <a:ea typeface="+mn-lt"/>
                <a:cs typeface="+mn-lt"/>
              </a:rPr>
              <a:t>Плюх-плюх, плюх-плюх!</a:t>
            </a:r>
            <a:br>
              <a:rPr lang="ru-RU" sz="1400" dirty="0">
                <a:latin typeface="Thames"/>
                <a:ea typeface="+mn-lt"/>
                <a:cs typeface="+mn-lt"/>
              </a:rPr>
            </a:br>
            <a:r>
              <a:rPr lang="ru-RU" sz="1400" dirty="0">
                <a:latin typeface="Thames"/>
                <a:ea typeface="+mn-lt"/>
                <a:cs typeface="+mn-lt"/>
              </a:rPr>
              <a:t>Бельё стирает тётя Зина,</a:t>
            </a:r>
            <a:br>
              <a:rPr lang="ru-RU" sz="1400" dirty="0">
                <a:latin typeface="Thames"/>
                <a:ea typeface="+mn-lt"/>
                <a:cs typeface="+mn-lt"/>
              </a:rPr>
            </a:br>
            <a:r>
              <a:rPr lang="ru-RU" sz="1400" err="1">
                <a:latin typeface="Thames"/>
                <a:ea typeface="+mn-lt"/>
                <a:cs typeface="+mn-lt"/>
              </a:rPr>
              <a:t>Шух-шух</a:t>
            </a:r>
            <a:r>
              <a:rPr lang="ru-RU" sz="1400" dirty="0">
                <a:latin typeface="Thames"/>
                <a:ea typeface="+mn-lt"/>
                <a:cs typeface="+mn-lt"/>
              </a:rPr>
              <a:t>, </a:t>
            </a:r>
            <a:r>
              <a:rPr lang="ru-RU" sz="1400" err="1">
                <a:latin typeface="Thames"/>
                <a:ea typeface="+mn-lt"/>
                <a:cs typeface="+mn-lt"/>
              </a:rPr>
              <a:t>шух-шух</a:t>
            </a:r>
            <a:r>
              <a:rPr lang="ru-RU" sz="1400" dirty="0">
                <a:latin typeface="Thames"/>
                <a:ea typeface="+mn-lt"/>
                <a:cs typeface="+mn-lt"/>
              </a:rPr>
              <a:t>!</a:t>
            </a:r>
            <a:br>
              <a:rPr lang="ru-RU" sz="1400" dirty="0">
                <a:latin typeface="Thames"/>
                <a:ea typeface="+mn-lt"/>
                <a:cs typeface="+mn-lt"/>
              </a:rPr>
            </a:br>
            <a:r>
              <a:rPr lang="ru-RU" sz="1400" dirty="0">
                <a:latin typeface="Thames"/>
                <a:ea typeface="+mn-lt"/>
                <a:cs typeface="+mn-lt"/>
              </a:rPr>
              <a:t>Раз, два, три,</a:t>
            </a:r>
            <a:br>
              <a:rPr lang="ru-RU" sz="1400" dirty="0">
                <a:latin typeface="Thames"/>
                <a:ea typeface="+mn-lt"/>
                <a:cs typeface="+mn-lt"/>
              </a:rPr>
            </a:br>
            <a:r>
              <a:rPr lang="ru-RU" sz="1400" dirty="0">
                <a:latin typeface="Thames"/>
                <a:ea typeface="+mn-lt"/>
                <a:cs typeface="+mn-lt"/>
              </a:rPr>
              <a:t>Белье повесить помоги!</a:t>
            </a:r>
            <a:br>
              <a:rPr lang="ru-RU" sz="1400" dirty="0">
                <a:latin typeface="Thames"/>
                <a:ea typeface="+mn-lt"/>
                <a:cs typeface="+mn-lt"/>
              </a:rPr>
            </a:br>
            <a:r>
              <a:rPr lang="ru-RU" sz="1400" dirty="0">
                <a:latin typeface="Thames"/>
                <a:ea typeface="+mn-lt"/>
                <a:cs typeface="+mn-lt"/>
              </a:rPr>
              <a:t>Помочь не хочешь — выходи,</a:t>
            </a:r>
            <a:br>
              <a:rPr lang="ru-RU" sz="1400" dirty="0">
                <a:latin typeface="Thames"/>
                <a:ea typeface="+mn-lt"/>
                <a:cs typeface="+mn-lt"/>
              </a:rPr>
            </a:br>
            <a:r>
              <a:rPr lang="ru-RU" sz="1400" dirty="0">
                <a:latin typeface="Thames"/>
                <a:ea typeface="+mn-lt"/>
                <a:cs typeface="+mn-lt"/>
              </a:rPr>
              <a:t>Ты пойди-ка, поводи!</a:t>
            </a:r>
            <a:endParaRPr lang="ru-RU" sz="1400">
              <a:latin typeface="Thames"/>
            </a:endParaRPr>
          </a:p>
        </p:txBody>
      </p:sp>
    </p:spTree>
    <p:extLst>
      <p:ext uri="{BB962C8B-B14F-4D97-AF65-F5344CB8AC3E}">
        <p14:creationId xmlns:p14="http://schemas.microsoft.com/office/powerpoint/2010/main" val="221620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9740E-D76B-FE68-40A4-52CA42B6E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1400" b="1" dirty="0">
                <a:latin typeface="Thames"/>
                <a:cs typeface="Arial"/>
              </a:rPr>
              <a:t> Считалки - это истории</a:t>
            </a:r>
            <a:r>
              <a:rPr lang="ru-RU" sz="1400" dirty="0">
                <a:latin typeface="Thames"/>
                <a:cs typeface="Arial"/>
              </a:rPr>
              <a:t>, придуманные для </a:t>
            </a:r>
            <a:r>
              <a:rPr lang="ru-RU" sz="1400" b="1" dirty="0">
                <a:latin typeface="Thames"/>
                <a:cs typeface="Arial"/>
              </a:rPr>
              <a:t>детей</a:t>
            </a:r>
            <a:r>
              <a:rPr lang="ru-RU" sz="1400" dirty="0">
                <a:latin typeface="Thames"/>
                <a:cs typeface="Arial"/>
              </a:rPr>
              <a:t>, способ осуществления объективной справедливости - как бы судьба распоряжается распределением ролей. Главная особенность </a:t>
            </a:r>
            <a:r>
              <a:rPr lang="ru-RU" sz="1400" b="1" dirty="0">
                <a:latin typeface="Thames"/>
                <a:cs typeface="Arial"/>
              </a:rPr>
              <a:t>считалки – четкий ритм</a:t>
            </a:r>
            <a:r>
              <a:rPr lang="ru-RU" sz="1400" dirty="0">
                <a:latin typeface="Thames"/>
                <a:cs typeface="Arial"/>
              </a:rPr>
              <a:t>, возможность кричать раздельно все слова</a:t>
            </a:r>
            <a:endParaRPr lang="ru-RU" sz="1400" dirty="0">
              <a:latin typeface="Thames"/>
            </a:endParaRPr>
          </a:p>
          <a:p>
            <a:r>
              <a:rPr lang="ru-RU" sz="1400" b="1">
                <a:latin typeface="Thames"/>
                <a:cs typeface="Arial"/>
              </a:rPr>
              <a:t> Считалки</a:t>
            </a:r>
            <a:r>
              <a:rPr lang="ru-RU" sz="1400">
                <a:latin typeface="Thames"/>
                <a:cs typeface="Arial"/>
              </a:rPr>
              <a:t> – это универсальное средство распределения ролей в игровых детских коллективах</a:t>
            </a:r>
            <a:endParaRPr lang="ru-RU" sz="1400" dirty="0">
              <a:latin typeface="Thames"/>
            </a:endParaRPr>
          </a:p>
          <a:p>
            <a:endParaRPr lang="ru-RU" sz="1400" dirty="0">
              <a:latin typeface="Thame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CF1D3-0162-7114-B442-5EE39D5CD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sz="2200">
                <a:latin typeface="Thames"/>
                <a:ea typeface="+mn-lt"/>
                <a:cs typeface="+mn-lt"/>
              </a:rPr>
              <a:t>Раз, два, три, четыре, пять,</a:t>
            </a:r>
            <a:br>
              <a:rPr lang="ru-RU" sz="2200">
                <a:latin typeface="Thames"/>
                <a:ea typeface="+mn-lt"/>
                <a:cs typeface="+mn-lt"/>
              </a:rPr>
            </a:br>
            <a:r>
              <a:rPr lang="ru-RU" sz="2200">
                <a:latin typeface="Thames"/>
                <a:ea typeface="+mn-lt"/>
                <a:cs typeface="+mn-lt"/>
              </a:rPr>
              <a:t>Будем мы цветы считать:</a:t>
            </a:r>
            <a:br>
              <a:rPr lang="ru-RU" sz="2200">
                <a:latin typeface="Thames"/>
                <a:ea typeface="+mn-lt"/>
                <a:cs typeface="+mn-lt"/>
              </a:rPr>
            </a:br>
            <a:r>
              <a:rPr lang="ru-RU" sz="2200">
                <a:latin typeface="Thames"/>
                <a:ea typeface="+mn-lt"/>
                <a:cs typeface="+mn-lt"/>
              </a:rPr>
              <a:t>Фиалки, кактусы, алоэ,</a:t>
            </a:r>
            <a:br>
              <a:rPr lang="ru-RU" sz="2200">
                <a:latin typeface="Thames"/>
                <a:ea typeface="+mn-lt"/>
                <a:cs typeface="+mn-lt"/>
              </a:rPr>
            </a:br>
            <a:r>
              <a:rPr lang="ru-RU" sz="2200">
                <a:latin typeface="Thames"/>
                <a:ea typeface="+mn-lt"/>
                <a:cs typeface="+mn-lt"/>
              </a:rPr>
              <a:t>И щучий хвост и каланхоэ…</a:t>
            </a:r>
            <a:br>
              <a:rPr lang="ru-RU" sz="2200">
                <a:latin typeface="Thames"/>
                <a:ea typeface="+mn-lt"/>
                <a:cs typeface="+mn-lt"/>
              </a:rPr>
            </a:br>
            <a:r>
              <a:rPr lang="ru-RU" sz="2200">
                <a:latin typeface="Thames"/>
                <a:ea typeface="+mn-lt"/>
                <a:cs typeface="+mn-lt"/>
              </a:rPr>
              <a:t>Кто сумел всё сосчитать,</a:t>
            </a:r>
            <a:br>
              <a:rPr lang="ru-RU" sz="2200">
                <a:latin typeface="Thames"/>
                <a:ea typeface="+mn-lt"/>
                <a:cs typeface="+mn-lt"/>
              </a:rPr>
            </a:br>
            <a:r>
              <a:rPr lang="ru-RU" sz="2200">
                <a:latin typeface="Thames"/>
                <a:ea typeface="+mn-lt"/>
                <a:cs typeface="+mn-lt"/>
              </a:rPr>
              <a:t>Тот и будет догонять!</a:t>
            </a:r>
            <a:endParaRPr lang="ru-RU" sz="2200">
              <a:latin typeface="Thames"/>
            </a:endParaRPr>
          </a:p>
          <a:p>
            <a:pPr marL="0" indent="0">
              <a:buNone/>
            </a:pPr>
            <a:endParaRPr lang="ru-RU" sz="2200">
              <a:latin typeface="Thames"/>
            </a:endParaRPr>
          </a:p>
        </p:txBody>
      </p:sp>
      <p:pic>
        <p:nvPicPr>
          <p:cNvPr id="4" name="Рисунок 3" descr="Изображение выглядит как Графика, Шрифт, графическая встав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F08FE2B-B254-3E56-FB6C-CB964FD483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982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7796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грибок, гриб, мультфильм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9FBFA34F-DE90-540B-1CEF-641026CD6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" b="408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041C8-B7A9-FDD0-F319-22D942BF9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351" y="995421"/>
            <a:ext cx="3822189" cy="18999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400" dirty="0">
                <a:latin typeface="Thames"/>
                <a:cs typeface="Arial"/>
              </a:rPr>
              <a:t>Значение обучения </a:t>
            </a:r>
            <a:r>
              <a:rPr lang="ru-RU" sz="1400" b="1" dirty="0">
                <a:latin typeface="Thames"/>
                <a:cs typeface="Arial"/>
              </a:rPr>
              <a:t>считалкам</a:t>
            </a:r>
            <a:r>
              <a:rPr lang="ru-RU" sz="1400" dirty="0">
                <a:latin typeface="Thames"/>
                <a:cs typeface="Arial"/>
              </a:rPr>
              <a:t>.</a:t>
            </a:r>
            <a:endParaRPr lang="ru-RU" sz="1400" dirty="0">
              <a:latin typeface="Thames"/>
            </a:endParaRPr>
          </a:p>
          <a:p>
            <a:r>
              <a:rPr lang="ru-RU" sz="1400" dirty="0">
                <a:latin typeface="Thames"/>
                <a:cs typeface="Arial"/>
              </a:rPr>
              <a:t>1. </a:t>
            </a:r>
            <a:r>
              <a:rPr lang="ru-RU" sz="1400" b="1" dirty="0">
                <a:latin typeface="Thames"/>
                <a:cs typeface="Arial"/>
              </a:rPr>
              <a:t>Считалки</a:t>
            </a:r>
            <a:r>
              <a:rPr lang="ru-RU" sz="1400" dirty="0">
                <a:latin typeface="Thames"/>
                <a:cs typeface="Arial"/>
              </a:rPr>
              <a:t> – это богатый в языковом плане жанр детского фольклора. Они</a:t>
            </a:r>
            <a:endParaRPr lang="ru-RU" sz="1400" dirty="0">
              <a:latin typeface="Thames"/>
            </a:endParaRPr>
          </a:p>
          <a:p>
            <a:r>
              <a:rPr lang="ru-RU" sz="1400" dirty="0">
                <a:latin typeface="Thames"/>
                <a:cs typeface="Arial"/>
              </a:rPr>
              <a:t>направлены на развитие речи </a:t>
            </a:r>
            <a:r>
              <a:rPr lang="ru-RU" sz="1400" b="1" dirty="0">
                <a:latin typeface="Thames"/>
                <a:cs typeface="Arial"/>
              </a:rPr>
              <a:t>детей</a:t>
            </a:r>
            <a:r>
              <a:rPr lang="ru-RU" sz="1400" dirty="0">
                <a:latin typeface="Thames"/>
                <a:cs typeface="Arial"/>
              </a:rPr>
              <a:t>, способствуют языковому развитию.</a:t>
            </a:r>
            <a:endParaRPr lang="ru-RU" sz="1400" dirty="0">
              <a:latin typeface="Thames"/>
            </a:endParaRPr>
          </a:p>
          <a:p>
            <a:r>
              <a:rPr lang="ru-RU" sz="1400" dirty="0">
                <a:latin typeface="Thames"/>
                <a:cs typeface="Arial"/>
              </a:rPr>
              <a:t>2. </a:t>
            </a:r>
            <a:r>
              <a:rPr lang="ru-RU" sz="1400" b="1" dirty="0">
                <a:latin typeface="Thames"/>
                <a:cs typeface="Arial"/>
              </a:rPr>
              <a:t>Считалки</a:t>
            </a:r>
            <a:r>
              <a:rPr lang="ru-RU" sz="1400" dirty="0">
                <a:latin typeface="Thames"/>
                <a:cs typeface="Arial"/>
              </a:rPr>
              <a:t> развивают познавательный интерес </a:t>
            </a:r>
            <a:r>
              <a:rPr lang="ru-RU" sz="1400" b="1" dirty="0">
                <a:latin typeface="Thames"/>
                <a:cs typeface="Arial"/>
              </a:rPr>
              <a:t>детей</a:t>
            </a:r>
            <a:r>
              <a:rPr lang="ru-RU" sz="1400" dirty="0">
                <a:latin typeface="Thames"/>
                <a:cs typeface="Arial"/>
              </a:rPr>
              <a:t>, повышают их активность.</a:t>
            </a:r>
            <a:endParaRPr lang="ru-RU" sz="1400" dirty="0">
              <a:latin typeface="Thames"/>
            </a:endParaRPr>
          </a:p>
          <a:p>
            <a:r>
              <a:rPr lang="ru-RU" sz="1400" dirty="0">
                <a:latin typeface="Thames"/>
                <a:cs typeface="Arial"/>
              </a:rPr>
              <a:t>3. </a:t>
            </a:r>
            <a:r>
              <a:rPr lang="ru-RU" sz="1400" b="1" dirty="0">
                <a:latin typeface="Thames"/>
                <a:cs typeface="Arial"/>
              </a:rPr>
              <a:t>Считалки</a:t>
            </a:r>
            <a:r>
              <a:rPr lang="ru-RU" sz="1400" dirty="0">
                <a:latin typeface="Thames"/>
                <a:cs typeface="Arial"/>
              </a:rPr>
              <a:t> развивают творческое воображение и способности </a:t>
            </a:r>
            <a:r>
              <a:rPr lang="ru-RU" sz="1400" b="1" dirty="0">
                <a:latin typeface="Thames"/>
                <a:cs typeface="Arial"/>
              </a:rPr>
              <a:t>детей</a:t>
            </a:r>
            <a:r>
              <a:rPr lang="ru-RU" sz="1400" dirty="0">
                <a:latin typeface="Thames"/>
                <a:cs typeface="Arial"/>
              </a:rPr>
              <a:t>. Они вводят</a:t>
            </a:r>
            <a:endParaRPr lang="ru-RU" sz="1400" dirty="0">
              <a:latin typeface="Thames"/>
            </a:endParaRPr>
          </a:p>
          <a:p>
            <a:r>
              <a:rPr lang="ru-RU" sz="1400" b="1" dirty="0">
                <a:latin typeface="Thames"/>
                <a:cs typeface="Arial"/>
              </a:rPr>
              <a:t>детей</a:t>
            </a:r>
            <a:r>
              <a:rPr lang="ru-RU" sz="1400" dirty="0">
                <a:latin typeface="Thames"/>
                <a:cs typeface="Arial"/>
              </a:rPr>
              <a:t> в атмосферу творчества и фантазии.</a:t>
            </a:r>
            <a:endParaRPr lang="ru-RU" sz="1400" dirty="0">
              <a:latin typeface="Thames"/>
            </a:endParaRPr>
          </a:p>
          <a:p>
            <a:r>
              <a:rPr lang="ru-RU" sz="1400" dirty="0">
                <a:latin typeface="Thames"/>
                <a:cs typeface="Arial"/>
              </a:rPr>
              <a:t>4. </a:t>
            </a:r>
            <a:r>
              <a:rPr lang="ru-RU" sz="1400" b="1" dirty="0">
                <a:latin typeface="Thames"/>
                <a:cs typeface="Arial"/>
              </a:rPr>
              <a:t>Считалка</a:t>
            </a:r>
            <a:r>
              <a:rPr lang="ru-RU" sz="1400" dirty="0">
                <a:latin typeface="Thames"/>
                <a:cs typeface="Arial"/>
              </a:rPr>
              <a:t> является важным средством воспитания </a:t>
            </a:r>
            <a:r>
              <a:rPr lang="ru-RU" sz="1400" b="1" dirty="0">
                <a:latin typeface="Thames"/>
                <a:cs typeface="Arial"/>
              </a:rPr>
              <a:t>детей</a:t>
            </a:r>
            <a:endParaRPr lang="ru-RU" sz="1400" dirty="0">
              <a:latin typeface="Thames"/>
            </a:endParaRPr>
          </a:p>
          <a:p>
            <a:endParaRPr lang="ru-RU" sz="1400" dirty="0">
              <a:latin typeface="Thame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49B413-4671-3D1B-728E-F2FA3074D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5684" y="3845312"/>
            <a:ext cx="2937893" cy="2980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hames"/>
                <a:ea typeface="+mn-lt"/>
                <a:cs typeface="+mn-lt"/>
              </a:rPr>
              <a:t>В лес однажды я пошёл,</a:t>
            </a:r>
            <a:br>
              <a:rPr lang="ru-RU" sz="1400" dirty="0">
                <a:latin typeface="Thames"/>
                <a:ea typeface="+mn-lt"/>
                <a:cs typeface="+mn-lt"/>
              </a:rPr>
            </a:br>
            <a:r>
              <a:rPr lang="ru-RU" sz="1400" dirty="0">
                <a:latin typeface="Thames"/>
                <a:ea typeface="+mn-lt"/>
                <a:cs typeface="+mn-lt"/>
              </a:rPr>
              <a:t>Там грибочки я нашёл.</a:t>
            </a:r>
            <a:br>
              <a:rPr lang="ru-RU" sz="1400" dirty="0">
                <a:latin typeface="Thames"/>
                <a:ea typeface="+mn-lt"/>
                <a:cs typeface="+mn-lt"/>
              </a:rPr>
            </a:br>
            <a:r>
              <a:rPr lang="ru-RU" sz="1400" dirty="0">
                <a:latin typeface="Thames"/>
                <a:ea typeface="+mn-lt"/>
                <a:cs typeface="+mn-lt"/>
              </a:rPr>
              <a:t>Подосиновик, </a:t>
            </a:r>
            <a:r>
              <a:rPr lang="ru-RU" sz="1400" err="1">
                <a:latin typeface="Thames"/>
                <a:ea typeface="+mn-lt"/>
                <a:cs typeface="+mn-lt"/>
              </a:rPr>
              <a:t>груздочек</a:t>
            </a:r>
            <a:r>
              <a:rPr lang="ru-RU" sz="1400" dirty="0">
                <a:latin typeface="Thames"/>
                <a:ea typeface="+mn-lt"/>
                <a:cs typeface="+mn-lt"/>
              </a:rPr>
              <a:t>,</a:t>
            </a:r>
            <a:br>
              <a:rPr lang="ru-RU" sz="1400" dirty="0">
                <a:latin typeface="Thames"/>
                <a:ea typeface="+mn-lt"/>
                <a:cs typeface="+mn-lt"/>
              </a:rPr>
            </a:br>
            <a:r>
              <a:rPr lang="ru-RU" sz="1400" dirty="0">
                <a:latin typeface="Thames"/>
                <a:ea typeface="+mn-lt"/>
                <a:cs typeface="+mn-lt"/>
              </a:rPr>
              <a:t>Полезайте в </a:t>
            </a:r>
            <a:r>
              <a:rPr lang="ru-RU" sz="1400" err="1">
                <a:latin typeface="Thames"/>
                <a:ea typeface="+mn-lt"/>
                <a:cs typeface="+mn-lt"/>
              </a:rPr>
              <a:t>кузовочек</a:t>
            </a:r>
            <a:r>
              <a:rPr lang="ru-RU" sz="1400" dirty="0">
                <a:latin typeface="Thames"/>
                <a:ea typeface="+mn-lt"/>
                <a:cs typeface="+mn-lt"/>
              </a:rPr>
              <a:t>.</a:t>
            </a:r>
            <a:br>
              <a:rPr lang="ru-RU" sz="1400" dirty="0">
                <a:latin typeface="Thames"/>
                <a:ea typeface="+mn-lt"/>
                <a:cs typeface="+mn-lt"/>
              </a:rPr>
            </a:br>
            <a:r>
              <a:rPr lang="ru-RU" sz="1400" dirty="0">
                <a:latin typeface="Thames"/>
                <a:ea typeface="+mn-lt"/>
                <a:cs typeface="+mn-lt"/>
              </a:rPr>
              <a:t>Ядовитый мухомор,</a:t>
            </a:r>
            <a:br>
              <a:rPr lang="ru-RU" sz="1400" dirty="0">
                <a:latin typeface="Thames"/>
                <a:ea typeface="+mn-lt"/>
                <a:cs typeface="+mn-lt"/>
              </a:rPr>
            </a:br>
            <a:r>
              <a:rPr lang="ru-RU" sz="1400" dirty="0">
                <a:latin typeface="Thames"/>
                <a:ea typeface="+mn-lt"/>
                <a:cs typeface="+mn-lt"/>
              </a:rPr>
              <a:t>Из корзины выйди вон!</a:t>
            </a:r>
            <a:endParaRPr lang="ru-RU" sz="1400">
              <a:latin typeface="Thames"/>
            </a:endParaRPr>
          </a:p>
        </p:txBody>
      </p:sp>
    </p:spTree>
    <p:extLst>
      <p:ext uri="{BB962C8B-B14F-4D97-AF65-F5344CB8AC3E}">
        <p14:creationId xmlns:p14="http://schemas.microsoft.com/office/powerpoint/2010/main" val="2644762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18CF7-5419-4D3E-D10D-8A086329F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400" kern="1200" dirty="0">
                <a:latin typeface="Thames"/>
              </a:rPr>
              <a:t> В </a:t>
            </a:r>
            <a:r>
              <a:rPr lang="en-US" sz="1400" kern="1200" err="1">
                <a:latin typeface="Thames"/>
              </a:rPr>
              <a:t>целом</a:t>
            </a:r>
            <a:r>
              <a:rPr lang="en-US" sz="1400" kern="1200" dirty="0">
                <a:latin typeface="Thames"/>
              </a:rPr>
              <a:t>, </a:t>
            </a:r>
            <a:r>
              <a:rPr lang="en-US" sz="1400" kern="1200" err="1">
                <a:latin typeface="Thames"/>
              </a:rPr>
              <a:t>они</a:t>
            </a:r>
            <a:r>
              <a:rPr lang="en-US" sz="1400" kern="1200" dirty="0">
                <a:latin typeface="Thames"/>
              </a:rPr>
              <a:t> </a:t>
            </a:r>
            <a:r>
              <a:rPr lang="en-US" sz="1400" kern="1200" err="1">
                <a:latin typeface="Thames"/>
              </a:rPr>
              <a:t>выступает</a:t>
            </a:r>
            <a:r>
              <a:rPr lang="en-US" sz="1400" kern="1200" dirty="0">
                <a:latin typeface="Thames"/>
              </a:rPr>
              <a:t> </a:t>
            </a:r>
            <a:r>
              <a:rPr lang="en-US" sz="1400" kern="1200" err="1">
                <a:latin typeface="Thames"/>
              </a:rPr>
              <a:t>эффективным</a:t>
            </a:r>
            <a:r>
              <a:rPr lang="en-US" sz="1400" kern="1200" dirty="0">
                <a:latin typeface="Thames"/>
              </a:rPr>
              <a:t> </a:t>
            </a:r>
            <a:r>
              <a:rPr lang="en-US" sz="1400" kern="1200" err="1">
                <a:latin typeface="Thames"/>
              </a:rPr>
              <a:t>инструментом</a:t>
            </a:r>
            <a:r>
              <a:rPr lang="en-US" sz="1400" kern="1200" dirty="0">
                <a:latin typeface="Thames"/>
              </a:rPr>
              <a:t>, </a:t>
            </a:r>
            <a:r>
              <a:rPr lang="en-US" sz="1400" kern="1200" err="1">
                <a:latin typeface="Thames"/>
              </a:rPr>
              <a:t>способствующим</a:t>
            </a:r>
            <a:r>
              <a:rPr lang="en-US" sz="1400" kern="1200" dirty="0">
                <a:latin typeface="Thames"/>
              </a:rPr>
              <a:t> </a:t>
            </a:r>
            <a:r>
              <a:rPr lang="en-US" sz="1400" kern="1200" err="1">
                <a:latin typeface="Thames"/>
              </a:rPr>
              <a:t>формированию</a:t>
            </a:r>
            <a:r>
              <a:rPr lang="en-US" sz="1400" kern="1200" dirty="0">
                <a:latin typeface="Thames"/>
              </a:rPr>
              <a:t> </a:t>
            </a:r>
            <a:r>
              <a:rPr lang="en-US" sz="1400" kern="1200" err="1">
                <a:latin typeface="Thames"/>
              </a:rPr>
              <a:t>многих</a:t>
            </a:r>
            <a:r>
              <a:rPr lang="en-US" sz="1400" kern="1200" dirty="0">
                <a:latin typeface="Thames"/>
              </a:rPr>
              <a:t> </a:t>
            </a:r>
            <a:r>
              <a:rPr lang="en-US" sz="1400" kern="1200" err="1">
                <a:latin typeface="Thames"/>
              </a:rPr>
              <a:t>качеств</a:t>
            </a:r>
            <a:r>
              <a:rPr lang="en-US" sz="1400" kern="1200" dirty="0">
                <a:latin typeface="Thames"/>
              </a:rPr>
              <a:t> и </a:t>
            </a:r>
            <a:r>
              <a:rPr lang="en-US" sz="1400" kern="1200" err="1">
                <a:latin typeface="Thames"/>
              </a:rPr>
              <a:t>навыков</a:t>
            </a:r>
            <a:r>
              <a:rPr lang="en-US" sz="1400" kern="1200" dirty="0">
                <a:latin typeface="Thames"/>
              </a:rPr>
              <a:t> в </a:t>
            </a:r>
            <a:r>
              <a:rPr lang="en-US" sz="1400" kern="1200" err="1">
                <a:latin typeface="Thames"/>
              </a:rPr>
              <a:t>игровой</a:t>
            </a:r>
            <a:r>
              <a:rPr lang="en-US" sz="1400" kern="1200" dirty="0">
                <a:latin typeface="Thames"/>
              </a:rPr>
              <a:t> </a:t>
            </a:r>
            <a:r>
              <a:rPr lang="en-US" sz="1400" kern="1200" err="1">
                <a:latin typeface="Thames"/>
              </a:rPr>
              <a:t>форме</a:t>
            </a:r>
            <a:r>
              <a:rPr lang="en-US" sz="1400" kern="1200" dirty="0">
                <a:latin typeface="Thames"/>
              </a:rPr>
              <a:t>. </a:t>
            </a:r>
            <a:r>
              <a:rPr lang="en-US" sz="1400" kern="1200" err="1">
                <a:latin typeface="Thames"/>
              </a:rPr>
              <a:t>Благодаря</a:t>
            </a:r>
            <a:r>
              <a:rPr lang="en-US" sz="1400" kern="1200" dirty="0">
                <a:latin typeface="Thames"/>
              </a:rPr>
              <a:t> </a:t>
            </a:r>
            <a:r>
              <a:rPr lang="en-US" sz="1400" kern="1200" err="1">
                <a:latin typeface="Thames"/>
              </a:rPr>
              <a:t>этому</a:t>
            </a:r>
            <a:r>
              <a:rPr lang="en-US" sz="1400" kern="1200" dirty="0">
                <a:latin typeface="Thames"/>
              </a:rPr>
              <a:t> </a:t>
            </a:r>
            <a:r>
              <a:rPr lang="en-US" sz="1400" kern="1200" err="1">
                <a:latin typeface="Thames"/>
              </a:rPr>
              <a:t>обеспечивается</a:t>
            </a:r>
            <a:r>
              <a:rPr lang="en-US" sz="1400" kern="1200" dirty="0">
                <a:latin typeface="Thames"/>
              </a:rPr>
              <a:t> </a:t>
            </a:r>
            <a:r>
              <a:rPr lang="en-US" sz="1400" kern="1200" err="1">
                <a:latin typeface="Thames"/>
              </a:rPr>
              <a:t>более</a:t>
            </a:r>
            <a:r>
              <a:rPr lang="en-US" sz="1400" kern="1200" dirty="0">
                <a:latin typeface="Thames"/>
              </a:rPr>
              <a:t> </a:t>
            </a:r>
            <a:r>
              <a:rPr lang="en-US" sz="1400" kern="1200" err="1">
                <a:latin typeface="Thames"/>
              </a:rPr>
              <a:t>быстрое</a:t>
            </a:r>
            <a:r>
              <a:rPr lang="en-US" sz="1400" kern="1200" dirty="0">
                <a:latin typeface="Thames"/>
              </a:rPr>
              <a:t> </a:t>
            </a:r>
            <a:r>
              <a:rPr lang="en-US" sz="1400" kern="1200" err="1">
                <a:latin typeface="Thames"/>
              </a:rPr>
              <a:t>развитие</a:t>
            </a:r>
            <a:r>
              <a:rPr lang="en-US" sz="1400" kern="1200" dirty="0">
                <a:latin typeface="Thames"/>
              </a:rPr>
              <a:t> </a:t>
            </a:r>
            <a:r>
              <a:rPr lang="en-US" sz="1400" b="1" kern="1200" err="1">
                <a:latin typeface="Thames"/>
              </a:rPr>
              <a:t>детей</a:t>
            </a:r>
            <a:r>
              <a:rPr lang="en-US" sz="1400" kern="1200" dirty="0">
                <a:latin typeface="Thames"/>
              </a:rPr>
              <a:t>, </a:t>
            </a:r>
            <a:r>
              <a:rPr lang="en-US" sz="1400" kern="1200" err="1">
                <a:latin typeface="Thames"/>
              </a:rPr>
              <a:t>они</a:t>
            </a:r>
            <a:r>
              <a:rPr lang="en-US" sz="1400" kern="1200" dirty="0">
                <a:latin typeface="Thames"/>
              </a:rPr>
              <a:t> </a:t>
            </a:r>
            <a:r>
              <a:rPr lang="en-US" sz="1400" kern="1200" err="1">
                <a:latin typeface="Thames"/>
              </a:rPr>
              <a:t>становятся</a:t>
            </a:r>
            <a:r>
              <a:rPr lang="en-US" sz="1400" kern="1200" dirty="0">
                <a:latin typeface="Thames"/>
              </a:rPr>
              <a:t> </a:t>
            </a:r>
            <a:r>
              <a:rPr lang="en-US" sz="1400" kern="1200" err="1">
                <a:latin typeface="Thames"/>
              </a:rPr>
              <a:t>смышлёнее</a:t>
            </a:r>
            <a:r>
              <a:rPr lang="en-US" sz="1400" kern="1200" dirty="0">
                <a:latin typeface="Thames"/>
              </a:rPr>
              <a:t> и </a:t>
            </a:r>
            <a:r>
              <a:rPr lang="en-US" sz="1400" kern="1200" err="1">
                <a:latin typeface="Thames"/>
              </a:rPr>
              <a:t>учатся</a:t>
            </a:r>
            <a:r>
              <a:rPr lang="en-US" sz="1400" kern="1200" dirty="0">
                <a:latin typeface="Thames"/>
              </a:rPr>
              <a:t> </a:t>
            </a:r>
            <a:r>
              <a:rPr lang="en-US" sz="1400" kern="1200" err="1">
                <a:latin typeface="Thames"/>
              </a:rPr>
              <a:t>быстрее</a:t>
            </a:r>
            <a:r>
              <a:rPr lang="en-US" sz="1400" kern="1200" dirty="0">
                <a:latin typeface="Thames"/>
              </a:rPr>
              <a:t> </a:t>
            </a:r>
            <a:r>
              <a:rPr lang="en-US" sz="1400" kern="1200" err="1">
                <a:latin typeface="Thames"/>
              </a:rPr>
              <a:t>принимать</a:t>
            </a:r>
            <a:r>
              <a:rPr lang="en-US" sz="1400" kern="1200" dirty="0">
                <a:latin typeface="Thames"/>
              </a:rPr>
              <a:t> </a:t>
            </a:r>
            <a:r>
              <a:rPr lang="en-US" sz="1400" kern="1200" err="1">
                <a:latin typeface="Thames"/>
              </a:rPr>
              <a:t>решения</a:t>
            </a:r>
            <a:r>
              <a:rPr lang="en-US" sz="1400" kern="1200" dirty="0">
                <a:latin typeface="Thames"/>
              </a:rPr>
              <a:t>. </a:t>
            </a:r>
            <a:r>
              <a:rPr lang="en-US" sz="1400" kern="1200" err="1">
                <a:latin typeface="Thames"/>
              </a:rPr>
              <a:t>Детские</a:t>
            </a:r>
            <a:r>
              <a:rPr lang="en-US" sz="1400" kern="1200" dirty="0">
                <a:latin typeface="Thames"/>
              </a:rPr>
              <a:t> </a:t>
            </a:r>
            <a:r>
              <a:rPr lang="en-US" sz="1400" b="1" kern="1200" err="1">
                <a:latin typeface="Thames"/>
              </a:rPr>
              <a:t>считалки</a:t>
            </a:r>
            <a:r>
              <a:rPr lang="en-US" sz="1400" kern="1200" dirty="0">
                <a:latin typeface="Thames"/>
              </a:rPr>
              <a:t> </a:t>
            </a:r>
            <a:r>
              <a:rPr lang="en-US" sz="1400" kern="1200" err="1">
                <a:latin typeface="Thames"/>
              </a:rPr>
              <a:t>всегда</a:t>
            </a:r>
            <a:r>
              <a:rPr lang="en-US" sz="1400" kern="1200" dirty="0">
                <a:latin typeface="Thames"/>
              </a:rPr>
              <a:t> </a:t>
            </a:r>
            <a:r>
              <a:rPr lang="en-US" sz="1400" kern="1200" err="1">
                <a:latin typeface="Thames"/>
              </a:rPr>
              <a:t>востребованы</a:t>
            </a:r>
            <a:r>
              <a:rPr lang="en-US" sz="1400" kern="1200" dirty="0">
                <a:latin typeface="Thames"/>
              </a:rPr>
              <a:t> </a:t>
            </a:r>
            <a:r>
              <a:rPr lang="en-US" sz="1400" kern="1200" err="1">
                <a:latin typeface="Thames"/>
              </a:rPr>
              <a:t>на</a:t>
            </a:r>
            <a:r>
              <a:rPr lang="en-US" sz="1400" kern="1200" dirty="0">
                <a:latin typeface="Thames"/>
              </a:rPr>
              <a:t> </a:t>
            </a:r>
            <a:r>
              <a:rPr lang="en-US" sz="1400" kern="1200" err="1">
                <a:latin typeface="Thames"/>
              </a:rPr>
              <a:t>всех</a:t>
            </a:r>
            <a:r>
              <a:rPr lang="en-US" sz="1400" kern="1200" dirty="0">
                <a:latin typeface="Thames"/>
              </a:rPr>
              <a:t> </a:t>
            </a:r>
            <a:r>
              <a:rPr lang="en-US" sz="1400" kern="1200" err="1">
                <a:latin typeface="Thames"/>
              </a:rPr>
              <a:t>этапах</a:t>
            </a:r>
            <a:r>
              <a:rPr lang="en-US" sz="1400" kern="1200" dirty="0">
                <a:latin typeface="Thames"/>
              </a:rPr>
              <a:t> </a:t>
            </a:r>
            <a:r>
              <a:rPr lang="en-US" sz="1400" kern="1200" err="1">
                <a:latin typeface="Thames"/>
              </a:rPr>
              <a:t>развития</a:t>
            </a:r>
            <a:r>
              <a:rPr lang="en-US" sz="1400" kern="1200" dirty="0">
                <a:latin typeface="Thames"/>
              </a:rPr>
              <a:t> и </a:t>
            </a:r>
            <a:r>
              <a:rPr lang="en-US" sz="1400" kern="1200" err="1">
                <a:latin typeface="Thames"/>
              </a:rPr>
              <a:t>формирования</a:t>
            </a:r>
            <a:r>
              <a:rPr lang="en-US" sz="1400" kern="1200" dirty="0">
                <a:latin typeface="Thames"/>
              </a:rPr>
              <a:t> </a:t>
            </a:r>
            <a:r>
              <a:rPr lang="en-US" sz="1400" kern="1200" err="1">
                <a:latin typeface="Thames"/>
              </a:rPr>
              <a:t>индивидуальности</a:t>
            </a:r>
            <a:r>
              <a:rPr lang="en-US" sz="1400" kern="1200" dirty="0">
                <a:latin typeface="Thames"/>
              </a:rPr>
              <a:t> </a:t>
            </a:r>
            <a:r>
              <a:rPr lang="en-US" sz="1400" kern="1200" err="1">
                <a:latin typeface="Thames"/>
              </a:rPr>
              <a:t>ребёнка</a:t>
            </a:r>
            <a:r>
              <a:rPr lang="en-US" sz="1400" kern="1200" dirty="0">
                <a:latin typeface="Thames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B63741-33AA-E16A-9E8F-79A2734A7CB4}"/>
              </a:ext>
            </a:extLst>
          </p:cNvPr>
          <p:cNvSpPr>
            <a:spLocks/>
          </p:cNvSpPr>
          <p:nvPr/>
        </p:nvSpPr>
        <p:spPr>
          <a:xfrm>
            <a:off x="4903935" y="267575"/>
            <a:ext cx="3135994" cy="2633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548640">
              <a:spcAft>
                <a:spcPts val="600"/>
              </a:spcAft>
            </a:pPr>
            <a:r>
              <a:rPr lang="ru-RU" sz="1400" b="1" kern="1200" dirty="0">
                <a:solidFill>
                  <a:srgbClr val="111111"/>
                </a:solidFill>
                <a:latin typeface="Thames"/>
                <a:cs typeface="Arial"/>
              </a:rPr>
              <a:t> Считалки</a:t>
            </a:r>
            <a:r>
              <a:rPr lang="ru-RU" sz="1400" kern="1200" dirty="0">
                <a:solidFill>
                  <a:srgbClr val="111111"/>
                </a:solidFill>
                <a:latin typeface="Thames"/>
                <a:cs typeface="Arial"/>
              </a:rPr>
              <a:t> необходимы ребенку для развития речи. Они выгодным образом отличаются от прочих стихотворных форм своей ритмичностью и звонкостью.</a:t>
            </a:r>
            <a:endParaRPr lang="ru-RU" sz="1400" kern="1200" dirty="0">
              <a:latin typeface="Thames"/>
            </a:endParaRPr>
          </a:p>
          <a:p>
            <a:pPr defTabSz="548640">
              <a:spcAft>
                <a:spcPts val="600"/>
              </a:spcAft>
            </a:pPr>
            <a:r>
              <a:rPr lang="ru-RU" sz="1400" kern="1200" dirty="0">
                <a:solidFill>
                  <a:srgbClr val="111111"/>
                </a:solidFill>
                <a:latin typeface="Thames"/>
                <a:cs typeface="Arial"/>
              </a:rPr>
              <a:t> Дети легко запоминают </a:t>
            </a:r>
            <a:r>
              <a:rPr lang="ru-RU" sz="1400" b="1" kern="1200" dirty="0">
                <a:solidFill>
                  <a:srgbClr val="111111"/>
                </a:solidFill>
                <a:latin typeface="Thames"/>
                <a:cs typeface="Arial"/>
              </a:rPr>
              <a:t>считалки</a:t>
            </a:r>
            <a:r>
              <a:rPr lang="ru-RU" sz="1400" kern="1200" dirty="0">
                <a:solidFill>
                  <a:srgbClr val="111111"/>
                </a:solidFill>
                <a:latin typeface="Thames"/>
                <a:cs typeface="Arial"/>
              </a:rPr>
              <a:t> и охотно их используют в своих играх. И, несмотря на то, что многие </a:t>
            </a:r>
            <a:r>
              <a:rPr lang="ru-RU" sz="1400" b="1" kern="1200" dirty="0">
                <a:solidFill>
                  <a:srgbClr val="111111"/>
                </a:solidFill>
                <a:latin typeface="Thames"/>
                <a:cs typeface="Arial"/>
              </a:rPr>
              <a:t>считалки</a:t>
            </a:r>
            <a:r>
              <a:rPr lang="ru-RU" sz="1400" kern="1200" dirty="0">
                <a:solidFill>
                  <a:srgbClr val="111111"/>
                </a:solidFill>
                <a:latin typeface="Thames"/>
                <a:cs typeface="Arial"/>
              </a:rPr>
              <a:t> достались нам по наследству от предков, в наше время этот жанр нисколько не утратил своей популярности. К тому же, с каждым годом появляются все новые и новые </a:t>
            </a:r>
            <a:r>
              <a:rPr lang="ru-RU" sz="1400" b="1" kern="1200" dirty="0">
                <a:solidFill>
                  <a:srgbClr val="111111"/>
                </a:solidFill>
                <a:latin typeface="Thames"/>
                <a:cs typeface="Arial"/>
              </a:rPr>
              <a:t>считалки</a:t>
            </a:r>
            <a:r>
              <a:rPr lang="ru-RU" sz="1400" kern="1200" dirty="0">
                <a:solidFill>
                  <a:srgbClr val="111111"/>
                </a:solidFill>
                <a:latin typeface="Thames"/>
                <a:cs typeface="Arial"/>
              </a:rPr>
              <a:t>. Они делают игры </a:t>
            </a:r>
            <a:r>
              <a:rPr lang="ru-RU" sz="1400" b="1" kern="1200" dirty="0">
                <a:solidFill>
                  <a:srgbClr val="111111"/>
                </a:solidFill>
                <a:latin typeface="Thames"/>
                <a:cs typeface="Arial"/>
              </a:rPr>
              <a:t>детей</a:t>
            </a:r>
            <a:r>
              <a:rPr lang="ru-RU" sz="1400" kern="1200" dirty="0">
                <a:solidFill>
                  <a:srgbClr val="111111"/>
                </a:solidFill>
                <a:latin typeface="Thames"/>
                <a:cs typeface="Arial"/>
              </a:rPr>
              <a:t> еще более интересными, а главное лишний раз тренируют память и речь ребенка.</a:t>
            </a:r>
            <a:endParaRPr lang="ru-RU" sz="1400" kern="1200" dirty="0">
              <a:latin typeface="Thames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400" dirty="0">
              <a:latin typeface="Thames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7DD5D4-4484-C5D2-0E5E-F3A51DD701E9}"/>
              </a:ext>
            </a:extLst>
          </p:cNvPr>
          <p:cNvSpPr>
            <a:spLocks/>
          </p:cNvSpPr>
          <p:nvPr/>
        </p:nvSpPr>
        <p:spPr>
          <a:xfrm>
            <a:off x="9117189" y="2702258"/>
            <a:ext cx="2680653" cy="18993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548640">
              <a:spcAft>
                <a:spcPts val="600"/>
              </a:spcAft>
            </a:pPr>
            <a:r>
              <a:rPr lang="ru-RU" sz="1400" kern="1200" dirty="0">
                <a:solidFill>
                  <a:srgbClr val="1B1C2A"/>
                </a:solidFill>
                <a:latin typeface="Thames"/>
                <a:ea typeface="+mn-lt"/>
                <a:cs typeface="+mn-lt"/>
              </a:rPr>
              <a:t>Вышли мыши как-то раз</a:t>
            </a:r>
            <a:br>
              <a:rPr lang="ru-RU" sz="1400" kern="1200" dirty="0">
                <a:latin typeface="Thames"/>
                <a:ea typeface="+mn-lt"/>
                <a:cs typeface="+mn-lt"/>
              </a:rPr>
            </a:br>
            <a:r>
              <a:rPr lang="ru-RU" sz="1400" kern="1200" dirty="0">
                <a:solidFill>
                  <a:srgbClr val="1B1C2A"/>
                </a:solidFill>
                <a:latin typeface="Thames"/>
                <a:ea typeface="+mn-lt"/>
                <a:cs typeface="+mn-lt"/>
              </a:rPr>
              <a:t>Посмотреть который час.</a:t>
            </a:r>
            <a:br>
              <a:rPr lang="ru-RU" sz="1400" kern="1200" dirty="0">
                <a:latin typeface="Thames"/>
                <a:ea typeface="+mn-lt"/>
                <a:cs typeface="+mn-lt"/>
              </a:rPr>
            </a:br>
            <a:r>
              <a:rPr lang="ru-RU" sz="1400" kern="1200" dirty="0">
                <a:solidFill>
                  <a:srgbClr val="1B1C2A"/>
                </a:solidFill>
                <a:latin typeface="Thames"/>
                <a:ea typeface="+mn-lt"/>
                <a:cs typeface="+mn-lt"/>
              </a:rPr>
              <a:t>Раз-два-три-четыре,</a:t>
            </a:r>
            <a:br>
              <a:rPr lang="ru-RU" sz="1400" kern="1200" dirty="0">
                <a:latin typeface="Thames"/>
                <a:ea typeface="+mn-lt"/>
                <a:cs typeface="+mn-lt"/>
              </a:rPr>
            </a:br>
            <a:r>
              <a:rPr lang="ru-RU" sz="1400" kern="1200" dirty="0">
                <a:solidFill>
                  <a:srgbClr val="1B1C2A"/>
                </a:solidFill>
                <a:latin typeface="Thames"/>
                <a:ea typeface="+mn-lt"/>
                <a:cs typeface="+mn-lt"/>
              </a:rPr>
              <a:t>Мыши дёрнули за гири.</a:t>
            </a:r>
            <a:br>
              <a:rPr lang="ru-RU" sz="1400" kern="1200" dirty="0">
                <a:latin typeface="Thames"/>
                <a:ea typeface="+mn-lt"/>
                <a:cs typeface="+mn-lt"/>
              </a:rPr>
            </a:br>
            <a:r>
              <a:rPr lang="ru-RU" sz="1400" kern="1200" dirty="0">
                <a:solidFill>
                  <a:srgbClr val="1B1C2A"/>
                </a:solidFill>
                <a:latin typeface="Thames"/>
                <a:ea typeface="+mn-lt"/>
                <a:cs typeface="+mn-lt"/>
              </a:rPr>
              <a:t>Тут раздался страшный звон —</a:t>
            </a:r>
            <a:br>
              <a:rPr lang="ru-RU" sz="1400" kern="1200" dirty="0">
                <a:latin typeface="Thames"/>
                <a:ea typeface="+mn-lt"/>
                <a:cs typeface="+mn-lt"/>
              </a:rPr>
            </a:br>
            <a:r>
              <a:rPr lang="ru-RU" sz="1400" kern="1200" dirty="0">
                <a:solidFill>
                  <a:srgbClr val="1B1C2A"/>
                </a:solidFill>
                <a:latin typeface="Thames"/>
                <a:ea typeface="+mn-lt"/>
                <a:cs typeface="+mn-lt"/>
              </a:rPr>
              <a:t>Разбежались мыши вон.</a:t>
            </a:r>
            <a:endParaRPr lang="ru-RU" sz="1400">
              <a:latin typeface="Thames"/>
            </a:endParaRPr>
          </a:p>
        </p:txBody>
      </p:sp>
      <p:pic>
        <p:nvPicPr>
          <p:cNvPr id="5" name="Рисунок 4" descr="Изображение выглядит как рисунок, зарисовка, иллюстрация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3CF7316-141A-3A8F-1A09-712BD9ED7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917" y="4491343"/>
            <a:ext cx="4358945" cy="239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9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397C88-E6E0-9212-44E2-E75F26970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400" b="1" dirty="0">
                <a:latin typeface="Thames"/>
                <a:cs typeface="Arial"/>
              </a:rPr>
              <a:t> Считалки</a:t>
            </a:r>
            <a:r>
              <a:rPr lang="ru-RU" sz="1400" dirty="0">
                <a:latin typeface="Thames"/>
                <a:cs typeface="Arial"/>
              </a:rPr>
              <a:t> - незаменимые помощники в игре. Благодаря им устанавливается дисциплина, чёткое построение и соблюдение правил, решаются споры при определении ведущего. Кроме того, </a:t>
            </a:r>
            <a:r>
              <a:rPr lang="ru-RU" sz="1400" b="1" dirty="0">
                <a:latin typeface="Thames"/>
                <a:cs typeface="Arial"/>
              </a:rPr>
              <a:t>считалки</a:t>
            </a:r>
            <a:r>
              <a:rPr lang="ru-RU" sz="1400" dirty="0">
                <a:latin typeface="Thames"/>
                <a:cs typeface="Arial"/>
              </a:rPr>
              <a:t> помогают в решении многих бытовых ситуаций (кому убирать игрушки, мыть посуду, и т. п., учат ребят общаться. Знание </a:t>
            </a:r>
            <a:r>
              <a:rPr lang="ru-RU" sz="1400" b="1" dirty="0">
                <a:latin typeface="Thames"/>
                <a:cs typeface="Arial"/>
              </a:rPr>
              <a:t>считалок</a:t>
            </a:r>
            <a:r>
              <a:rPr lang="ru-RU" sz="1400" dirty="0">
                <a:latin typeface="Thames"/>
                <a:cs typeface="Arial"/>
              </a:rPr>
              <a:t> укрепляет у ребёнка авторитет среди сверстников. Он начинает ощущать себя значимым и компетентным, что полезно для его веры в себя.</a:t>
            </a:r>
            <a:endParaRPr lang="ru-RU" sz="1400" dirty="0">
              <a:latin typeface="Thames"/>
            </a:endParaRPr>
          </a:p>
          <a:p>
            <a:pPr marL="0" indent="0">
              <a:buNone/>
            </a:pPr>
            <a:r>
              <a:rPr lang="ru-RU" sz="1400" dirty="0">
                <a:latin typeface="Thames"/>
                <a:cs typeface="Arial"/>
              </a:rPr>
              <a:t> Дети нередко сами придумывают </a:t>
            </a:r>
            <a:r>
              <a:rPr lang="ru-RU" sz="1400" b="1" dirty="0">
                <a:latin typeface="Thames"/>
                <a:cs typeface="Arial"/>
              </a:rPr>
              <a:t>считалки</a:t>
            </a:r>
            <a:r>
              <a:rPr lang="ru-RU" sz="1400" dirty="0">
                <a:latin typeface="Thames"/>
                <a:cs typeface="Arial"/>
              </a:rPr>
              <a:t>, у них развиваются фантазия, творчество и наблюдательность, так как темы для считалок берутся из жизней людей, животных, наблюдений за явлениями природы.</a:t>
            </a:r>
            <a:endParaRPr lang="ru-RU" sz="1400" dirty="0">
              <a:latin typeface="Thames"/>
            </a:endParaRPr>
          </a:p>
          <a:p>
            <a:pPr marL="0" indent="0">
              <a:buNone/>
            </a:pPr>
            <a:r>
              <a:rPr lang="ru-RU" sz="1400" dirty="0">
                <a:latin typeface="Thames"/>
                <a:cs typeface="Arial"/>
              </a:rPr>
              <a:t> Ведь </a:t>
            </a:r>
            <a:r>
              <a:rPr lang="ru-RU" sz="1400" b="1" dirty="0">
                <a:latin typeface="Thames"/>
                <a:cs typeface="Arial"/>
              </a:rPr>
              <a:t>считалка</a:t>
            </a:r>
            <a:r>
              <a:rPr lang="ru-RU" sz="1400" dirty="0">
                <a:latin typeface="Thames"/>
                <a:cs typeface="Arial"/>
              </a:rPr>
              <a:t> не только позволяет распределить роли, она необходима для полноценного развития малыша. Их используют все родители, они начинают рассказывать </a:t>
            </a:r>
            <a:r>
              <a:rPr lang="ru-RU" sz="1400" b="1" dirty="0">
                <a:latin typeface="Thames"/>
                <a:cs typeface="Arial"/>
              </a:rPr>
              <a:t>считалочки своему малышу</a:t>
            </a:r>
            <a:r>
              <a:rPr lang="ru-RU" sz="1400" dirty="0">
                <a:latin typeface="Thames"/>
                <a:cs typeface="Arial"/>
              </a:rPr>
              <a:t>, когда он еще только начинает учиться говорить. Рифмованные стишки становятся самыми первыми выученными наизусть стихами.</a:t>
            </a:r>
            <a:endParaRPr lang="ru-RU" sz="1400" dirty="0">
              <a:latin typeface="Thames"/>
            </a:endParaRPr>
          </a:p>
          <a:p>
            <a:pPr marL="0" indent="0">
              <a:buNone/>
            </a:pPr>
            <a:endParaRPr lang="ru-RU" sz="1400" dirty="0">
              <a:latin typeface="Thames"/>
            </a:endParaRPr>
          </a:p>
        </p:txBody>
      </p:sp>
      <p:pic>
        <p:nvPicPr>
          <p:cNvPr id="4" name="Рисунок 3" descr="Изображение выглядит как текст, мультфильм, одеж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C769951-4084-7B6C-0031-414288744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03" r="1114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78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D8B1DE-D565-0382-5276-DA55B15DE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hames"/>
                <a:cs typeface="Arial"/>
              </a:rPr>
              <a:t> Считается, что устное народное творчество постепенно изживает себя на смену ему приходят компьютеры и планшеты, ТВ заменившие детям все и даже книги. Но на самом деле это не так.</a:t>
            </a:r>
            <a:endParaRPr lang="ru-RU" sz="1400" dirty="0">
              <a:latin typeface="Thames"/>
            </a:endParaRPr>
          </a:p>
          <a:p>
            <a:pPr marL="0" indent="0">
              <a:buNone/>
            </a:pPr>
            <a:r>
              <a:rPr lang="ru-RU" sz="1400" dirty="0">
                <a:latin typeface="Thames"/>
                <a:cs typeface="Arial"/>
              </a:rPr>
              <a:t> Современные дети не только не забыли старых считалочек, но и в новых стишках смогли сохранить все их свойства. Самое главное их достоинство – это вариативность, подвижность самого текста.</a:t>
            </a:r>
            <a:endParaRPr lang="ru-RU" sz="1400" dirty="0">
              <a:latin typeface="Thames"/>
            </a:endParaRPr>
          </a:p>
          <a:p>
            <a:pPr marL="0" indent="0">
              <a:buNone/>
            </a:pPr>
            <a:r>
              <a:rPr lang="ru-RU" sz="1400" dirty="0">
                <a:latin typeface="Thames"/>
                <a:cs typeface="Arial"/>
              </a:rPr>
              <a:t> Этот фольклорный жанр сплачивает детский коллектив, устанавливает в нём дружеские контакты, формирует чувство товарищества, а также такие важные качества, как честность, справедливость, дисциплинированность.</a:t>
            </a:r>
            <a:endParaRPr lang="ru-RU" sz="1400" dirty="0">
              <a:latin typeface="Thames"/>
            </a:endParaRPr>
          </a:p>
          <a:p>
            <a:pPr marL="0" indent="0">
              <a:buNone/>
            </a:pPr>
            <a:endParaRPr lang="ru-RU" sz="1400" dirty="0">
              <a:latin typeface="Thames"/>
            </a:endParaRPr>
          </a:p>
        </p:txBody>
      </p:sp>
      <p:pic>
        <p:nvPicPr>
          <p:cNvPr id="4" name="Рисунок 3" descr="Изображение выглядит как мультфильм, текст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7B4698C-9852-5C71-027F-BFBA99ED3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333024"/>
            <a:ext cx="4788505" cy="3459694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29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BF052F-05C5-F5F0-9091-DCF64D59C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Thame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22773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Мастер-класс "Детская субкультура считалки"</vt:lpstr>
      <vt:lpstr> Умение играть является важнейшей составляющей гармоничного развития ребёнка. Особенно замечательны коллективные игры. Часто там требуется выбрать водящего, на роль которого претендуют многие ребята. И тогда на помощь приходит считалка.</vt:lpstr>
      <vt:lpstr> Считалки - это истории, придуманные для детей, способ осуществления объективной справедливости - как бы судьба распоряжается распределением ролей. Главная особенность считалки – четкий ритм, возможность кричать раздельно все слова  Считалки – это универсальное средство распределения ролей в игровых детских коллективах </vt:lpstr>
      <vt:lpstr>Значение обучения считалкам. 1. Считалки – это богатый в языковом плане жанр детского фольклора. Они направлены на развитие речи детей, способствуют языковому развитию. 2. Считалки развивают познавательный интерес детей, повышают их активность. 3. Считалки развивают творческое воображение и способности детей. Они вводят детей в атмосферу творчества и фантазии. 4. Считалка является важным средством воспитания детей </vt:lpstr>
      <vt:lpstr> В целом, они выступает эффективным инструментом, способствующим формированию многих качеств и навыков в игровой форме. Благодаря этому обеспечивается более быстрое развитие детей, они становятся смышлёнее и учатся быстрее принимать решения. Детские считалки всегда востребованы на всех этапах развития и формирования индивидуальности ребёнка.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85</cp:revision>
  <dcterms:created xsi:type="dcterms:W3CDTF">2024-02-16T16:07:40Z</dcterms:created>
  <dcterms:modified xsi:type="dcterms:W3CDTF">2024-02-16T16:23:44Z</dcterms:modified>
</cp:coreProperties>
</file>