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5842C-E2DE-482E-8698-DDC51D38CFE1}" v="456" dt="2023-10-24T13:50:07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9078" y="991261"/>
            <a:ext cx="5754696" cy="18373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err="1">
                <a:latin typeface="THAMES"/>
              </a:rPr>
              <a:t>Бытовые</a:t>
            </a:r>
            <a:r>
              <a:rPr lang="en-US" sz="2800" kern="1200" dirty="0">
                <a:latin typeface="THAMES"/>
              </a:rPr>
              <a:t> </a:t>
            </a:r>
            <a:r>
              <a:rPr lang="en-US" sz="2800" kern="1200" err="1">
                <a:latin typeface="THAMES"/>
              </a:rPr>
              <a:t>сказки</a:t>
            </a:r>
            <a:r>
              <a:rPr lang="en-US" sz="2800" kern="1200" dirty="0">
                <a:latin typeface="THAMES"/>
              </a:rPr>
              <a:t> в </a:t>
            </a:r>
            <a:r>
              <a:rPr lang="en-US" sz="2800" kern="1200" err="1">
                <a:latin typeface="THAMES"/>
              </a:rPr>
              <a:t>воспитании</a:t>
            </a:r>
            <a:r>
              <a:rPr lang="en-US" sz="2800" kern="1200" dirty="0">
                <a:latin typeface="THAMES"/>
              </a:rPr>
              <a:t> </a:t>
            </a:r>
            <a:r>
              <a:rPr lang="en-US" sz="2800" kern="1200" err="1">
                <a:latin typeface="THAMES"/>
              </a:rPr>
              <a:t>дошкольников</a:t>
            </a:r>
            <a:endParaRPr lang="en-US" sz="2800" kern="1200" dirty="0">
              <a:latin typeface="THAME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8874" y="2891413"/>
            <a:ext cx="3482337" cy="2499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400" err="1">
                <a:latin typeface="THAMES"/>
              </a:rPr>
              <a:t>Выполнили</a:t>
            </a:r>
            <a:r>
              <a:rPr lang="en-US" sz="1400" dirty="0">
                <a:latin typeface="THAMES"/>
              </a:rPr>
              <a:t>:</a:t>
            </a:r>
            <a:endParaRPr lang="ru-RU" sz="1400">
              <a:latin typeface="THAMES"/>
              <a:ea typeface="Calibri"/>
              <a:cs typeface="Calibri"/>
            </a:endParaRPr>
          </a:p>
          <a:p>
            <a:pPr algn="l"/>
            <a:r>
              <a:rPr lang="en-US" sz="1400" err="1">
                <a:latin typeface="THAMES"/>
              </a:rPr>
              <a:t>Воспитатели</a:t>
            </a:r>
            <a:r>
              <a:rPr lang="en-US" sz="1400" dirty="0">
                <a:latin typeface="THAMES"/>
              </a:rPr>
              <a:t> ГБДОУ №31</a:t>
            </a:r>
            <a:endParaRPr lang="en-US" sz="1400">
              <a:latin typeface="THAMES"/>
              <a:ea typeface="Calibri" panose="020F0502020204030204"/>
              <a:cs typeface="Calibri" panose="020F0502020204030204"/>
            </a:endParaRPr>
          </a:p>
          <a:p>
            <a:pPr algn="l"/>
            <a:r>
              <a:rPr lang="en-US" sz="1400" err="1">
                <a:latin typeface="THAMES"/>
              </a:rPr>
              <a:t>Василеостровского</a:t>
            </a:r>
            <a:r>
              <a:rPr lang="en-US" sz="1400" dirty="0">
                <a:latin typeface="THAMES"/>
              </a:rPr>
              <a:t> </a:t>
            </a:r>
            <a:r>
              <a:rPr lang="en-US" sz="1400" err="1">
                <a:latin typeface="THAMES"/>
              </a:rPr>
              <a:t>района</a:t>
            </a:r>
            <a:endParaRPr lang="en-US" sz="1400">
              <a:latin typeface="THAMES"/>
              <a:ea typeface="Calibri" panose="020F0502020204030204"/>
              <a:cs typeface="Calibri" panose="020F0502020204030204"/>
            </a:endParaRPr>
          </a:p>
          <a:p>
            <a:pPr algn="l"/>
            <a:r>
              <a:rPr lang="en-US" sz="1400" err="1">
                <a:latin typeface="THAMES"/>
              </a:rPr>
              <a:t>Панкратьева</a:t>
            </a:r>
            <a:r>
              <a:rPr lang="en-US" sz="1400" dirty="0">
                <a:latin typeface="THAMES"/>
              </a:rPr>
              <a:t> И.А.</a:t>
            </a:r>
            <a:endParaRPr lang="en-US" sz="1400">
              <a:latin typeface="THAMES"/>
              <a:ea typeface="Calibri" panose="020F0502020204030204"/>
              <a:cs typeface="Calibri" panose="020F0502020204030204"/>
            </a:endParaRPr>
          </a:p>
          <a:p>
            <a:pPr algn="l"/>
            <a:r>
              <a:rPr lang="en-US" sz="1400" err="1">
                <a:latin typeface="THAMES"/>
              </a:rPr>
              <a:t>Половцева</a:t>
            </a:r>
            <a:r>
              <a:rPr lang="en-US" sz="1400" dirty="0">
                <a:latin typeface="THAMES"/>
              </a:rPr>
              <a:t> О.Ю.</a:t>
            </a:r>
            <a:endParaRPr lang="en-US" sz="1400">
              <a:latin typeface="THAMES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08A710-859D-2EE6-1807-DDFEE9D67432}"/>
              </a:ext>
            </a:extLst>
          </p:cNvPr>
          <p:cNvSpPr txBox="1"/>
          <p:nvPr/>
        </p:nvSpPr>
        <p:spPr>
          <a:xfrm>
            <a:off x="4484077" y="6213231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ea typeface="Calibri"/>
                <a:cs typeface="Calibri"/>
              </a:rPr>
              <a:t>Санкт-Петербург</a:t>
            </a:r>
            <a:endParaRPr lang="ru-RU" dirty="0"/>
          </a:p>
          <a:p>
            <a:pPr algn="ctr"/>
            <a:r>
              <a:rPr lang="ru-RU" dirty="0">
                <a:ea typeface="Calibri"/>
                <a:cs typeface="Calibri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814A2-DF4B-A505-3D30-7855FB792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HAMES"/>
                <a:ea typeface="Calibri" panose="020F0502020204030204"/>
                <a:cs typeface="Calibri" panose="020F0502020204030204"/>
              </a:rPr>
              <a:t>Спасибо за внимание!</a:t>
            </a:r>
            <a:endParaRPr lang="ru-RU" dirty="0">
              <a:latin typeface="THAME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2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37323-A246-8E89-5A3A-174D6A28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332" y="1611924"/>
            <a:ext cx="4156512" cy="17082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>
                <a:latin typeface="THAMES"/>
                <a:ea typeface="Calibri Light"/>
                <a:cs typeface="Arial"/>
              </a:rPr>
              <a:t>  Народная сказка входит в жизнь ребёнка очень рано и остаётся с ним на протяжении всего детства, а потому трудно переоценить её влияние на развивающуюся личность. Популярность этого жанра у детей объясняется её характерными особенностями.          </a:t>
            </a:r>
            <a:br>
              <a:rPr lang="ru-RU" sz="1400" dirty="0">
                <a:latin typeface="THAMES"/>
                <a:ea typeface="Calibri Light"/>
                <a:cs typeface="Arial"/>
              </a:rPr>
            </a:br>
            <a:r>
              <a:rPr lang="ru-RU" sz="1400" dirty="0">
                <a:latin typeface="THAMES"/>
                <a:ea typeface="Calibri Light"/>
                <a:cs typeface="Arial"/>
              </a:rPr>
              <a:t>  </a:t>
            </a:r>
            <a:r>
              <a:rPr lang="ru-RU" sz="1400" dirty="0" err="1">
                <a:latin typeface="THAMES"/>
                <a:ea typeface="Calibri Light"/>
                <a:cs typeface="Arial"/>
              </a:rPr>
              <a:t>Cамая</a:t>
            </a:r>
            <a:r>
              <a:rPr lang="ru-RU" sz="1400" dirty="0">
                <a:latin typeface="THAMES"/>
                <a:ea typeface="Calibri Light"/>
                <a:cs typeface="Arial"/>
              </a:rPr>
              <a:t> большая ценность сказки - это непременное торжество добра и справедливости в финале. Мир сказки - это идеальный мир, образ которого живёт в душе не только ребёнка, но и взрослого. Однако, как уже отмечалось, ребёнок склонен видеть реальность в светлых тонах, а потому сказочный взгляд на мир ему необычайно близок.</a:t>
            </a:r>
          </a:p>
        </p:txBody>
      </p:sp>
      <p:pic>
        <p:nvPicPr>
          <p:cNvPr id="4" name="Рисунок 3" descr="Изображение выглядит как карти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082F60C-81C9-F403-6326-75322E455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9" r="1" b="9313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FB8B-B691-C33B-DDEF-33D7BD6E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ru-RU" sz="2000">
              <a:latin typeface="Arial"/>
              <a:cs typeface="Arial"/>
            </a:endParaRPr>
          </a:p>
          <a:p>
            <a:pPr marL="0" indent="0">
              <a:buNone/>
            </a:pPr>
            <a:endParaRPr lang="ru-RU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54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22FE-A5B0-F798-B9E1-0D72FE0B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94" y="4316929"/>
            <a:ext cx="2833324" cy="16162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400" dirty="0">
                <a:latin typeface="THAMES"/>
              </a:rPr>
              <a:t>   </a:t>
            </a:r>
            <a:r>
              <a:rPr lang="en-US" sz="1400" dirty="0" err="1">
                <a:latin typeface="THAMES"/>
              </a:rPr>
              <a:t>Бытовая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сказка</a:t>
            </a:r>
            <a:r>
              <a:rPr lang="en-US" sz="1400" dirty="0">
                <a:latin typeface="THAMES"/>
              </a:rPr>
              <a:t> </a:t>
            </a:r>
            <a:r>
              <a:rPr lang="en-US" sz="1400" dirty="0" err="1">
                <a:latin typeface="THAMES"/>
              </a:rPr>
              <a:t>представляет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собой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просто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кладезь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знаний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ведь</a:t>
            </a:r>
            <a:r>
              <a:rPr lang="en-US" sz="1400" dirty="0">
                <a:latin typeface="THAMES"/>
              </a:rPr>
              <a:t> в </a:t>
            </a:r>
            <a:r>
              <a:rPr lang="en-US" sz="1400" dirty="0" err="1">
                <a:latin typeface="THAMES"/>
              </a:rPr>
              <a:t>первую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очередь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она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содержит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описание</a:t>
            </a:r>
            <a:r>
              <a:rPr lang="en-US" sz="1400" dirty="0">
                <a:latin typeface="THAMES"/>
              </a:rPr>
              <a:t> </a:t>
            </a:r>
            <a:r>
              <a:rPr lang="en-US" sz="1400" dirty="0" err="1">
                <a:latin typeface="THAMES"/>
              </a:rPr>
              <a:t>народного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быта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откуда</a:t>
            </a:r>
            <a:r>
              <a:rPr lang="en-US" sz="1400" dirty="0">
                <a:latin typeface="THAMES"/>
              </a:rPr>
              <a:t> и </a:t>
            </a:r>
            <a:r>
              <a:rPr lang="en-US" sz="1400" dirty="0" err="1">
                <a:latin typeface="THAMES"/>
              </a:rPr>
              <a:t>пошло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ее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название</a:t>
            </a:r>
            <a:r>
              <a:rPr lang="en-US" sz="1400" dirty="0">
                <a:latin typeface="THAMES"/>
              </a:rPr>
              <a:t>. </a:t>
            </a:r>
            <a:r>
              <a:rPr lang="en-US" sz="1400" dirty="0" err="1">
                <a:latin typeface="THAMES"/>
              </a:rPr>
              <a:t>Поскольку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эти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произведения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создаются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для</a:t>
            </a:r>
            <a:r>
              <a:rPr lang="en-US" sz="1400" dirty="0">
                <a:latin typeface="THAMES"/>
              </a:rPr>
              <a:t> </a:t>
            </a:r>
            <a:r>
              <a:rPr lang="en-US" sz="1400" dirty="0" err="1">
                <a:latin typeface="THAMES"/>
              </a:rPr>
              <a:t>детей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то</a:t>
            </a:r>
            <a:r>
              <a:rPr lang="en-US" sz="1400" dirty="0">
                <a:latin typeface="THAMES"/>
              </a:rPr>
              <a:t> </a:t>
            </a:r>
            <a:r>
              <a:rPr lang="en-US" sz="1400" dirty="0" err="1">
                <a:latin typeface="THAMES"/>
              </a:rPr>
              <a:t>бытовые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народные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сказки</a:t>
            </a:r>
            <a:r>
              <a:rPr lang="en-US" sz="1400" dirty="0">
                <a:latin typeface="THAMES"/>
              </a:rPr>
              <a:t> </a:t>
            </a:r>
            <a:r>
              <a:rPr lang="en-US" sz="1400" dirty="0" err="1">
                <a:latin typeface="THAMES"/>
              </a:rPr>
              <a:t>содержат</a:t>
            </a:r>
            <a:r>
              <a:rPr lang="en-US" sz="1400" dirty="0">
                <a:latin typeface="THAMES"/>
              </a:rPr>
              <a:t> в </a:t>
            </a:r>
            <a:r>
              <a:rPr lang="en-US" sz="1400" dirty="0" err="1">
                <a:latin typeface="THAMES"/>
              </a:rPr>
              <a:t>себе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много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юмора</a:t>
            </a:r>
            <a:r>
              <a:rPr lang="en-US" sz="1400" dirty="0">
                <a:latin typeface="THAMES"/>
              </a:rPr>
              <a:t> и </a:t>
            </a:r>
            <a:r>
              <a:rPr lang="en-US" sz="1400" dirty="0" err="1">
                <a:latin typeface="THAMES"/>
              </a:rPr>
              <a:t>захватывающих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приключений</a:t>
            </a:r>
            <a:r>
              <a:rPr lang="en-US" sz="1400" dirty="0">
                <a:latin typeface="THAMES"/>
              </a:rPr>
              <a:t>. </a:t>
            </a:r>
            <a:r>
              <a:rPr lang="en-US" sz="1400" dirty="0" err="1">
                <a:latin typeface="THAMES"/>
              </a:rPr>
              <a:t>Герой</a:t>
            </a:r>
            <a:r>
              <a:rPr lang="en-US" sz="1400" dirty="0">
                <a:latin typeface="THAMES"/>
              </a:rPr>
              <a:t> </a:t>
            </a:r>
            <a:r>
              <a:rPr lang="en-US" sz="1400" dirty="0" err="1">
                <a:latin typeface="THAMES"/>
              </a:rPr>
              <a:t>бытовой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сказки</a:t>
            </a:r>
            <a:r>
              <a:rPr lang="en-US" sz="1400" dirty="0">
                <a:latin typeface="THAMES"/>
              </a:rPr>
              <a:t> - </a:t>
            </a:r>
            <a:r>
              <a:rPr lang="en-US" sz="1400" dirty="0" err="1">
                <a:latin typeface="THAMES"/>
              </a:rPr>
              <a:t>это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не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богатырь</a:t>
            </a:r>
            <a:r>
              <a:rPr lang="en-US" sz="1400" dirty="0">
                <a:latin typeface="THAMES"/>
              </a:rPr>
              <a:t>, а </a:t>
            </a:r>
            <a:r>
              <a:rPr lang="en-US" sz="1400" dirty="0" err="1">
                <a:latin typeface="THAMES"/>
              </a:rPr>
              <a:t>обычный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человек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например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солдат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крестьянин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или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кузнец</a:t>
            </a:r>
            <a:r>
              <a:rPr lang="en-US" sz="1400" dirty="0">
                <a:latin typeface="THAMES"/>
              </a:rPr>
              <a:t>. </a:t>
            </a:r>
            <a:r>
              <a:rPr lang="en-US" sz="1400" dirty="0" err="1">
                <a:latin typeface="THAMES"/>
              </a:rPr>
              <a:t>Он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не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совершает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ратных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подвигов</a:t>
            </a:r>
            <a:r>
              <a:rPr lang="en-US" sz="1400" dirty="0">
                <a:latin typeface="THAMES"/>
              </a:rPr>
              <a:t> и </a:t>
            </a:r>
            <a:r>
              <a:rPr lang="en-US" sz="1400" dirty="0" err="1">
                <a:latin typeface="THAMES"/>
              </a:rPr>
              <a:t>не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имеет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волшебных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дарований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однако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преодолевает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все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трудности</a:t>
            </a:r>
            <a:r>
              <a:rPr lang="en-US" sz="1400" dirty="0">
                <a:latin typeface="THAMES"/>
              </a:rPr>
              <a:t> с </a:t>
            </a:r>
            <a:r>
              <a:rPr lang="en-US" sz="1400" dirty="0" err="1">
                <a:latin typeface="THAMES"/>
              </a:rPr>
              <a:t>помощью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своей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смекалки</a:t>
            </a:r>
            <a:r>
              <a:rPr lang="en-US" sz="1400" dirty="0">
                <a:latin typeface="THAMES"/>
              </a:rPr>
              <a:t> и </a:t>
            </a:r>
            <a:r>
              <a:rPr lang="en-US" sz="1400" dirty="0" err="1">
                <a:latin typeface="THAMES"/>
              </a:rPr>
              <a:t>ловкости</a:t>
            </a:r>
            <a:r>
              <a:rPr lang="en-US" sz="1400" dirty="0">
                <a:latin typeface="THAMES"/>
              </a:rPr>
              <a:t>. </a:t>
            </a:r>
            <a:r>
              <a:rPr lang="en-US" sz="1400" dirty="0" err="1">
                <a:latin typeface="THAMES"/>
              </a:rPr>
              <a:t>Также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нередко</a:t>
            </a:r>
            <a:r>
              <a:rPr lang="en-US" sz="1400" dirty="0">
                <a:latin typeface="THAMES"/>
              </a:rPr>
              <a:t> в </a:t>
            </a:r>
            <a:r>
              <a:rPr lang="en-US" sz="1400" dirty="0" err="1">
                <a:latin typeface="THAMES"/>
              </a:rPr>
              <a:t>качестве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основного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мотива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выступает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любовная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тема</a:t>
            </a:r>
            <a:r>
              <a:rPr lang="en-US" sz="1400" dirty="0">
                <a:latin typeface="THAMES"/>
              </a:rPr>
              <a:t> - </a:t>
            </a:r>
            <a:r>
              <a:rPr lang="en-US" sz="1400" dirty="0" err="1">
                <a:latin typeface="THAMES"/>
              </a:rPr>
              <a:t>венчание</a:t>
            </a:r>
            <a:r>
              <a:rPr lang="en-US" sz="1400" dirty="0">
                <a:latin typeface="THAMES"/>
              </a:rPr>
              <a:t>, </a:t>
            </a:r>
            <a:r>
              <a:rPr lang="en-US" sz="1400" dirty="0" err="1">
                <a:latin typeface="THAMES"/>
              </a:rPr>
              <a:t>свадьба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или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жизнь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после</a:t>
            </a:r>
            <a:r>
              <a:rPr lang="en-US" sz="1400" dirty="0">
                <a:latin typeface="THAMES"/>
              </a:rPr>
              <a:t> </a:t>
            </a:r>
            <a:r>
              <a:rPr lang="en-US" sz="1400" dirty="0" err="1">
                <a:latin typeface="THAMES"/>
              </a:rPr>
              <a:t>замужества</a:t>
            </a:r>
            <a:r>
              <a:rPr lang="en-US" sz="1400" dirty="0">
                <a:latin typeface="THAMES"/>
              </a:rPr>
              <a:t>.</a:t>
            </a:r>
            <a:endParaRPr lang="ru-RU" sz="1400">
              <a:latin typeface="THAMES"/>
            </a:endParaRPr>
          </a:p>
        </p:txBody>
      </p:sp>
      <p:pic>
        <p:nvPicPr>
          <p:cNvPr id="5" name="Объект 4" descr="Изображение выглядит как рисунок, картина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4F8B87D-9B36-8E09-80EC-B4BEBD1E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" r="-3" b="-3"/>
          <a:stretch/>
        </p:blipFill>
        <p:spPr>
          <a:xfrm>
            <a:off x="4285839" y="1070147"/>
            <a:ext cx="3393840" cy="4672927"/>
          </a:xfrm>
          <a:prstGeom prst="rect">
            <a:avLst/>
          </a:prstGeom>
        </p:spPr>
      </p:pic>
      <p:pic>
        <p:nvPicPr>
          <p:cNvPr id="4" name="Объект 3" descr="Изображение выглядит как одежда, картина, дере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BC9BD98-D233-B4DE-8ADC-2CD919BCE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" r="-3" b="-3"/>
          <a:stretch/>
        </p:blipFill>
        <p:spPr>
          <a:xfrm>
            <a:off x="7679652" y="1070147"/>
            <a:ext cx="3439354" cy="467292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A7837-A344-3937-9727-86C01A0A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86" y="416261"/>
            <a:ext cx="4347455" cy="773495"/>
          </a:xfrm>
        </p:spPr>
        <p:txBody>
          <a:bodyPr anchor="b"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HAMES"/>
                <a:cs typeface="Arial"/>
              </a:rPr>
              <a:t>Сказки имеют разделение на 3 подгруппы, которые позволяют более точно определить, что такое бытовая сказка 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1A1A9-BC1B-9901-CF73-8997DC31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27" y="2596243"/>
            <a:ext cx="4788698" cy="35759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HAMES"/>
                <a:ea typeface="Calibri"/>
                <a:cs typeface="Arial"/>
              </a:rPr>
              <a:t>социально-бытовые ("Болтливая старуха", "Шемякин суд")</a:t>
            </a:r>
          </a:p>
          <a:p>
            <a:pPr marL="0" indent="0">
              <a:buNone/>
            </a:pPr>
            <a:endParaRPr lang="ru-RU" sz="1600" dirty="0">
              <a:latin typeface="THAMES"/>
              <a:ea typeface="Calibri"/>
              <a:cs typeface="Arial"/>
            </a:endParaRPr>
          </a:p>
          <a:p>
            <a:pPr marL="0" indent="0">
              <a:buNone/>
            </a:pPr>
            <a:endParaRPr lang="ru-RU" sz="1600" dirty="0">
              <a:latin typeface="THAMES"/>
              <a:ea typeface="Calibri"/>
              <a:cs typeface="Arial"/>
            </a:endParaRPr>
          </a:p>
        </p:txBody>
      </p:sp>
      <p:pic>
        <p:nvPicPr>
          <p:cNvPr id="4" name="Рисунок 3" descr="Изображение выглядит как картина, Человеческое лицо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B24A0DE-AE3F-FA5F-D1B1-71EA410EB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2"/>
          <a:stretch/>
        </p:blipFill>
        <p:spPr>
          <a:xfrm>
            <a:off x="6800850" y="10"/>
            <a:ext cx="5391150" cy="3428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артин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09C1106-6B6B-1381-0C4D-4E5250AB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" r="1" b="2070"/>
          <a:stretch/>
        </p:blipFill>
        <p:spPr>
          <a:xfrm>
            <a:off x="6800850" y="3429000"/>
            <a:ext cx="53911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6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BCF92F73-95F2-405A-B97D-D85BFA2A1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3431932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3C9A0-CDB1-2AE0-98BC-5D506D8A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51" y="415636"/>
            <a:ext cx="4033483" cy="2036619"/>
          </a:xfrm>
        </p:spPr>
        <p:txBody>
          <a:bodyPr anchor="ctr">
            <a:normAutofit/>
          </a:bodyPr>
          <a:lstStyle/>
          <a:p>
            <a:r>
              <a:rPr lang="ru-RU" sz="1600" dirty="0">
                <a:latin typeface="THAMES"/>
                <a:cs typeface="Arial"/>
              </a:rPr>
              <a:t>сатирико-бытовые ("Мужик и поп", "Барин и мужик")</a:t>
            </a:r>
            <a:endParaRPr lang="ru-RU" sz="1600">
              <a:latin typeface="THAMES"/>
              <a:ea typeface="Calibri Light"/>
              <a:cs typeface="Calibri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232B9A1-CC28-AC65-104D-DD87F5151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1" y="0"/>
            <a:ext cx="6781799" cy="6857999"/>
          </a:xfrm>
          <a:prstGeom prst="rect">
            <a:avLst/>
          </a:prstGeom>
          <a:ln>
            <a:noFill/>
          </a:ln>
          <a:effectLst>
            <a:outerShdw blurRad="635000" dist="254000" dir="72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иллюстрация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65E367A-4111-C9AD-CF92-03453A036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" r="-3" b="-3"/>
          <a:stretch/>
        </p:blipFill>
        <p:spPr>
          <a:xfrm>
            <a:off x="20" y="2743200"/>
            <a:ext cx="5410180" cy="41148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артина, одежд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913E529-0F22-B6AC-810B-EF456561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8" r="-3" b="-3"/>
          <a:stretch/>
        </p:blipFill>
        <p:spPr>
          <a:xfrm>
            <a:off x="5410202" y="2743200"/>
            <a:ext cx="6781796" cy="4114800"/>
          </a:xfrm>
          <a:prstGeom prst="rect">
            <a:avLst/>
          </a:prstGeom>
          <a:effectLst>
            <a:outerShdw blurRad="228600" dist="63500" dir="10800000" sx="98000" sy="98000" algn="r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58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2A513-68D5-DB9E-761D-6705B822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3467473" cy="8793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600" kern="1200" dirty="0" err="1">
                <a:latin typeface="THAMES"/>
              </a:rPr>
              <a:t>волшебно-бытовые</a:t>
            </a:r>
            <a:r>
              <a:rPr lang="en-US" sz="1600" kern="1200" dirty="0">
                <a:latin typeface="THAMES"/>
              </a:rPr>
              <a:t> </a:t>
            </a:r>
            <a:r>
              <a:rPr lang="en-US" sz="1600" i="1" kern="1200" dirty="0">
                <a:latin typeface="THAMES"/>
              </a:rPr>
              <a:t>("</a:t>
            </a:r>
            <a:r>
              <a:rPr lang="en-US" sz="1600" i="1" kern="1200" dirty="0" err="1">
                <a:latin typeface="THAMES"/>
              </a:rPr>
              <a:t>Морозко</a:t>
            </a:r>
            <a:r>
              <a:rPr lang="en-US" sz="1600" i="1" kern="1200" dirty="0">
                <a:latin typeface="THAMES"/>
              </a:rPr>
              <a:t>", "</a:t>
            </a:r>
            <a:r>
              <a:rPr lang="en-US" sz="1600" i="1" kern="1200" dirty="0" err="1">
                <a:latin typeface="THAMES"/>
              </a:rPr>
              <a:t>Золушка</a:t>
            </a:r>
            <a:r>
              <a:rPr lang="en-US" sz="1600" i="1" kern="1200" dirty="0">
                <a:latin typeface="THAMES"/>
              </a:rPr>
              <a:t>")</a:t>
            </a:r>
            <a:endParaRPr lang="en-US" sz="1600" kern="1200">
              <a:latin typeface="THAMES"/>
              <a:ea typeface="Calibri Light"/>
              <a:cs typeface="Calibri Light"/>
            </a:endParaRPr>
          </a:p>
        </p:txBody>
      </p:sp>
      <p:pic>
        <p:nvPicPr>
          <p:cNvPr id="5" name="Рисунок 4" descr="Изображение выглядит как картина, одежда, рисуно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8A61FA03-04D7-75F3-CED8-47BC4B2E7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2" r="-2" b="792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Объект 3" descr="Изображение выглядит как зима, дерево, замерзание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5A76CA13-F2BE-E839-485B-4DD92B160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17237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01392-D9D1-6685-CBD1-3323D8E4E31B}"/>
              </a:ext>
            </a:extLst>
          </p:cNvPr>
          <p:cNvSpPr txBox="1"/>
          <p:nvPr/>
        </p:nvSpPr>
        <p:spPr>
          <a:xfrm>
            <a:off x="8831384" y="556845"/>
            <a:ext cx="274319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rgbClr val="111111"/>
                </a:solidFill>
                <a:latin typeface="THAMES"/>
                <a:cs typeface="Arial"/>
              </a:rPr>
              <a:t>Однако стоит отметить, что сказки можно разделить лишь условно, ведь одно и то же произведение может содержать в себе разные элементы: и сатиру, и волшебство, и просто быт.</a:t>
            </a:r>
            <a:endParaRPr lang="ru-RU" sz="14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70557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мультфильм, рисунок, картин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CCDB70-AA71-47E7-2038-D61140060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8" r="492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D6053-2915-B2DD-30F6-232CFA96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71" y="1105586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Calibri" panose="020F0502020204030204"/>
                <a:cs typeface="Arial"/>
              </a:rPr>
              <a:t>Бытовые сказки рассказывались и рассказываются детям для того, чтобы указать им правильное направление в жизни, научить их делать верный выбор. Ведь что такое бытовая сказка, если не поучение и наставление будущим поколениям? Она учит нас самому доброму и хорошему, ведь добро всегда побеждает зло, люди, готовые помочь, не пропадают в беде, а наши богатыри всегда готовы защитить свою родину. Бытовые сказки обычно несут в себе идею о том, что надо быть трудолюбивым и умелым. Таким людям удается все. А неумелых и ленивых в этих сказках обычно высмеивают, и они остаются ни с чем. Так, в бытовых сказках с негативом относятся к господам и попам. Они обычно представляются жадными и ленивыми, а эти качества всегда неприятны людям. Более того, можно говорить о том, что в бытовых сказках ярко заметно социальное неравенство героев. Причем у людей низших сословий гораздо больше благородства и доброты, чем у более богатых. Роль бытовой сказки в том, чтобы обличать ложь и показывать именно социальные трудности и проблемы, существующие в обществе.</a:t>
            </a:r>
            <a:endParaRPr lang="ru-RU" sz="14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15308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E391B-A6AE-D5B5-41F8-AC6C7A43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95" y="1369529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400" dirty="0">
                <a:latin typeface="THAMES"/>
                <a:cs typeface="Arial"/>
              </a:rPr>
              <a:t>Бытовым сказкам присуще подробное, реалистическое описание общества, одежды героев, обычаев. В сказках народ разоблачал паразитов-помещиков, порочных монахов, тупых и хищных чиновников. Народная смекалка, наблюдательность и остроумие нашли свое выражение в многочисленных пословицах и поговорках.</a:t>
            </a:r>
            <a:endParaRPr lang="ru-RU" sz="140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cs typeface="Arial"/>
              </a:rPr>
              <a:t>Бытовые сказки кратки. В центре сюжета обычно один эпизод, действие развивается быстро, повторений эпизодов нет, события в них можно определить как нелепые, смешные и странные. В этих сказках широко развит комизм, что определяется их сатирическим, юмористическим, ироническим характером. Также в них нет ужасов, они веселы, остроумны, все сосредоточено на действии и особенностях повествования, которые раскрывают образы героев.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  <a:ea typeface="Calibri"/>
              <a:cs typeface="Calibri"/>
            </a:endParaRPr>
          </a:p>
        </p:txBody>
      </p:sp>
      <p:pic>
        <p:nvPicPr>
          <p:cNvPr id="4" name="Рисунок 3" descr="Изображение выглядит как картин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B5BCCF-58D2-68F4-01CB-4B16DEF44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9" r="-3" b="-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080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61047-2659-DD9F-9666-7432CDE0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24908" cy="7687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HAMES"/>
                <a:ea typeface="Calibri Light"/>
                <a:cs typeface="Calibri Light"/>
              </a:rPr>
              <a:t>Загадки про сказки: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AC75A-5C7B-8DCB-FAD0-562205F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61" y="1483701"/>
            <a:ext cx="1869831" cy="2280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Бабушка за дедушку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Ухватилась крепко: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«Ох, никак не вытянуть,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Помогите, детки!»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Добрые помощники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Скоро набегут,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Победит упрямицу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Общий, дружный труд.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(Репка)</a:t>
            </a:r>
            <a:endParaRPr lang="ru-RU" sz="1400">
              <a:solidFill>
                <a:schemeClr val="bg1"/>
              </a:solidFill>
              <a:latin typeface="THAME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92079-B879-D2C8-4C6D-2D210C634CA6}"/>
              </a:ext>
            </a:extLst>
          </p:cNvPr>
          <p:cNvSpPr txBox="1"/>
          <p:nvPr/>
        </p:nvSpPr>
        <p:spPr>
          <a:xfrm>
            <a:off x="4503616" y="2149231"/>
            <a:ext cx="274319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Сидит парень на печи,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Уплетает калачи, 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Прокатился по деревне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И женился на царевне.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(</a:t>
            </a:r>
            <a:r>
              <a:rPr lang="ru-RU" sz="1400" err="1">
                <a:solidFill>
                  <a:schemeClr val="bg1"/>
                </a:solidFill>
                <a:latin typeface="THAMES"/>
                <a:cs typeface="Times New Roman"/>
              </a:rPr>
              <a:t>По-щучьему</a:t>
            </a: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 велению)</a:t>
            </a:r>
            <a:endParaRPr lang="ru-RU" sz="1400">
              <a:solidFill>
                <a:schemeClr val="bg1"/>
              </a:solidFill>
              <a:latin typeface="THAME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8E0E1-F3FD-DF3B-2E8E-280DEF852823}"/>
              </a:ext>
            </a:extLst>
          </p:cNvPr>
          <p:cNvSpPr txBox="1"/>
          <p:nvPr/>
        </p:nvSpPr>
        <p:spPr>
          <a:xfrm>
            <a:off x="1611923" y="4992077"/>
            <a:ext cx="274319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У Алёнушки сестрицы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Унесли братишку птицы,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Та с подружками играла,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Братца Ваню проморгала.</a:t>
            </a:r>
            <a:b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cs typeface="Times New Roman"/>
              </a:rPr>
              <a:t>(Гуси-лебеди)</a:t>
            </a:r>
            <a:endParaRPr lang="ru-RU" sz="1400">
              <a:solidFill>
                <a:schemeClr val="bg1"/>
              </a:solidFill>
              <a:latin typeface="THAME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9E560-7D54-AAA8-C16F-7C61B03DF8C5}"/>
              </a:ext>
            </a:extLst>
          </p:cNvPr>
          <p:cNvSpPr txBox="1"/>
          <p:nvPr/>
        </p:nvSpPr>
        <p:spPr>
          <a:xfrm>
            <a:off x="9114691" y="1133230"/>
            <a:ext cx="274319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Просто по дороге шла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И копеечку нашла,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Самовар себе купила,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Чаем всех жуков поила.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Кто хозяйка-молодуха?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Это — …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(Муха-Цокотуха)</a:t>
            </a:r>
            <a:endParaRPr lang="ru-RU" sz="1400">
              <a:solidFill>
                <a:schemeClr val="bg1"/>
              </a:solidFill>
              <a:latin typeface="THAME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B44B7-10F1-4DFB-4AE4-671DB70D4CEC}"/>
              </a:ext>
            </a:extLst>
          </p:cNvPr>
          <p:cNvSpPr txBox="1"/>
          <p:nvPr/>
        </p:nvSpPr>
        <p:spPr>
          <a:xfrm>
            <a:off x="7981460" y="4884615"/>
            <a:ext cx="274319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Он кривой и хромоногий,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Всех мочалок командир.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Он, конечно, всех отмоет,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Умывальник...</a:t>
            </a:r>
            <a:b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</a:br>
            <a:r>
              <a:rPr lang="ru-RU" sz="1400" dirty="0">
                <a:solidFill>
                  <a:schemeClr val="bg1"/>
                </a:solidFill>
                <a:latin typeface="THAMES"/>
                <a:ea typeface="+mn-lt"/>
                <a:cs typeface="+mn-lt"/>
              </a:rPr>
              <a:t>(Мойдодыр)</a:t>
            </a:r>
            <a:endParaRPr lang="ru-RU" sz="1400">
              <a:solidFill>
                <a:schemeClr val="bg1"/>
              </a:solidFill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90741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Бытовые сказки в воспитании дошкольников</vt:lpstr>
      <vt:lpstr>  Народная сказка входит в жизнь ребёнка очень рано и остаётся с ним на протяжении всего детства, а потому трудно переоценить её влияние на развивающуюся личность. Популярность этого жанра у детей объясняется её характерными особенностями.             Cамая большая ценность сказки - это непременное торжество добра и справедливости в финале. Мир сказки - это идеальный мир, образ которого живёт в душе не только ребёнка, но и взрослого. Однако, как уже отмечалось, ребёнок склонен видеть реальность в светлых тонах, а потому сказочный взгляд на мир ему необычайно близок.</vt:lpstr>
      <vt:lpstr>   Бытовая сказка представляет собой просто кладезь знаний, ведь в первую очередь она содержит описание народного быта, откуда и пошло ее название. Поскольку эти произведения создаются для детей, то бытовые народные сказки содержат в себе много юмора и захватывающих приключений. Герой бытовой сказки - это не богатырь, а обычный человек, например, солдат, крестьянин или кузнец. Он не совершает ратных подвигов и не имеет волшебных дарований, однако преодолевает все трудности с помощью своей смекалки и ловкости. Также нередко в качестве основного мотива выступает любовная тема - венчание, свадьба или жизнь после замужества.</vt:lpstr>
      <vt:lpstr>Сказки имеют разделение на 3 подгруппы, которые позволяют более точно определить, что такое бытовая сказка :</vt:lpstr>
      <vt:lpstr>сатирико-бытовые ("Мужик и поп", "Барин и мужик")</vt:lpstr>
      <vt:lpstr>волшебно-бытовые ("Морозко", "Золушка")</vt:lpstr>
      <vt:lpstr>Презентация PowerPoint</vt:lpstr>
      <vt:lpstr>Презентация PowerPoint</vt:lpstr>
      <vt:lpstr>Загадки про сказки: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151</cp:revision>
  <dcterms:created xsi:type="dcterms:W3CDTF">2023-10-24T13:08:01Z</dcterms:created>
  <dcterms:modified xsi:type="dcterms:W3CDTF">2023-10-24T13:50:15Z</dcterms:modified>
</cp:coreProperties>
</file>