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6" r:id="rId4"/>
    <p:sldId id="267" r:id="rId5"/>
    <p:sldId id="268" r:id="rId6"/>
    <p:sldId id="258" r:id="rId7"/>
    <p:sldId id="259" r:id="rId8"/>
    <p:sldId id="257" r:id="rId9"/>
    <p:sldId id="260" r:id="rId10"/>
    <p:sldId id="261" r:id="rId11"/>
    <p:sldId id="262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6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33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33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84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48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1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4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61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67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71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F8837-727F-46C7-8F62-33B09381F05F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16361-0A8C-413E-9D86-CEAFE0C7D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2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care.timepad.ru/e41be4db-f0eb-4a05-8eab-bd0a10aa5da8/poster_event_5034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1" y="3587375"/>
            <a:ext cx="5943601" cy="303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s.tonkosti.ru/1b/17/1b17psxrasu8sokgkcgg8gck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54" y="261938"/>
            <a:ext cx="5440973" cy="36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6522" y="261938"/>
            <a:ext cx="60491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70C0"/>
                </a:solidFill>
              </a:rPr>
              <a:t>Традиции воспитания в народной культуре на примере Северо-Западного региона.</a:t>
            </a:r>
          </a:p>
          <a:p>
            <a:r>
              <a:rPr lang="ru-RU" sz="2800" smtClean="0">
                <a:solidFill>
                  <a:srgbClr val="0070C0"/>
                </a:solidFill>
              </a:rPr>
              <a:t>                        Новгородская область.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6170" y="5486400"/>
            <a:ext cx="3703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/>
              <a:t>в</a:t>
            </a:r>
            <a:r>
              <a:rPr lang="ru-RU" dirty="0" smtClean="0"/>
              <a:t>оспитатель ГБДОУ №73 «Василек»</a:t>
            </a:r>
          </a:p>
          <a:p>
            <a:r>
              <a:rPr lang="ru-RU" dirty="0" err="1" smtClean="0"/>
              <a:t>Преснякова</a:t>
            </a:r>
            <a:r>
              <a:rPr lang="ru-RU" dirty="0" smtClean="0"/>
              <a:t> Любовь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4963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188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+mn-lt"/>
              </a:rPr>
              <a:t>Игра Кубарь</a:t>
            </a:r>
            <a:endParaRPr lang="ru-RU" sz="20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746" y="677008"/>
            <a:ext cx="11040208" cy="2693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Обязательной принадлежностью игр с кубарем является кнутик (веревочка на короткой палке) или просто веревочка длиной 50—80 см, с помощью которых кубарь раскручивается до быстрого и устойчивого вращения. Играют дети школьного возраста, собравшись по 2— 10 человек, иногда в одиночку. </a:t>
            </a:r>
          </a:p>
          <a:p>
            <a:pPr marL="0" indent="0">
              <a:buNone/>
            </a:pPr>
            <a:r>
              <a:rPr lang="ru-RU" sz="1800" dirty="0" smtClean="0"/>
              <a:t>Описание.</a:t>
            </a:r>
          </a:p>
          <a:p>
            <a:pPr marL="0" indent="0">
              <a:buNone/>
            </a:pPr>
            <a:r>
              <a:rPr lang="ru-RU" sz="1800" dirty="0" smtClean="0"/>
              <a:t> Кубарь запускается по-разному. Иногда его раскручивают между ладонями, а чаще накручивают на кубарь веревочку и с силой дергают за ее конец. Это придает кубарю вращательное движение, которое затем можно поддерживать, подхлестывая кубарь кнутиком или веревочкой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530" y="3238542"/>
            <a:ext cx="5194055" cy="34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4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469" y="131885"/>
            <a:ext cx="10515600" cy="5275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+mn-lt"/>
              </a:rPr>
              <a:t>Кулачные бои </a:t>
            </a:r>
            <a:br>
              <a:rPr lang="ru-RU" sz="2800" dirty="0" smtClean="0">
                <a:solidFill>
                  <a:srgbClr val="0070C0"/>
                </a:solidFill>
                <a:latin typeface="+mn-lt"/>
              </a:rPr>
            </a:br>
            <a:endParaRPr lang="ru-RU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0469" y="659423"/>
            <a:ext cx="70924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В Великом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Новгороде издревле в почете были </a:t>
            </a:r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состязания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в силе и удали. Некоторые из них внешне </a:t>
            </a:r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выглядели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весьма жестокими. Это в первую очередь </a:t>
            </a:r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относится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к популярным среди мужского населения </a:t>
            </a:r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кулачным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боям «стенка на стенку</a:t>
            </a:r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».</a:t>
            </a:r>
          </a:p>
          <a:p>
            <a:r>
              <a:rPr lang="ru-RU" dirty="0" smtClean="0">
                <a:solidFill>
                  <a:prstClr val="black"/>
                </a:solidFill>
                <a:ea typeface="+mj-ea"/>
                <a:cs typeface="+mj-cs"/>
              </a:rPr>
              <a:t>Подобного 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>рода ребячьи забавы способствовали выработке качеств, необходимых будущему воину. Традиции такого воспитания имеют в Великом Новгороде многовековую историю.</a:t>
            </a:r>
            <a:br>
              <a:rPr lang="ru-RU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930" y="706951"/>
            <a:ext cx="4035669" cy="2818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15" y="3313407"/>
            <a:ext cx="5981700" cy="33623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0815" y="399813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Подтверждением тому служат найденные археологами рисунки на бересте средневекового мальчика </a:t>
            </a:r>
            <a:r>
              <a:rPr lang="ru-RU" dirty="0" err="1">
                <a:solidFill>
                  <a:prstClr val="black"/>
                </a:solidFill>
              </a:rPr>
              <a:t>Онфима</a:t>
            </a:r>
            <a:r>
              <a:rPr lang="ru-RU" dirty="0">
                <a:solidFill>
                  <a:prstClr val="black"/>
                </a:solidFill>
              </a:rPr>
              <a:t>. Им изображены и русские ратники в доспехах XIII в., и батальные сцены, и собственный автопортрет в образе всадника, поражающего врага. Все это говорит о том, что ребенок восхищался боевой амуницией и победами новгородцев и мечтал о том времени, когда сам сможет стать защитником своего города.</a:t>
            </a:r>
          </a:p>
        </p:txBody>
      </p:sp>
    </p:spTree>
    <p:extLst>
      <p:ext uri="{BB962C8B-B14F-4D97-AF65-F5344CB8AC3E}">
        <p14:creationId xmlns:p14="http://schemas.microsoft.com/office/powerpoint/2010/main" val="1367466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577" y="268629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Спасибо за внимание!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0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736" t="2301" r="4523" b="18803"/>
          <a:stretch/>
        </p:blipFill>
        <p:spPr>
          <a:xfrm>
            <a:off x="1934307" y="1304428"/>
            <a:ext cx="8088923" cy="52018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5123" y="290036"/>
            <a:ext cx="11227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</a:rPr>
              <a:t>В Древней Руси воспитанию детей уделялось большое внимание. Ведь детство, по глубокому убеждению обитателей Руси, было тем истоком, откуда начинаются все хорошие или дурные качества взрослого человека.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108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85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>Но воспитание было очень своеобразным: дети не считались вполне людьми, скорее, их заготовками. Воспитывали детей в большой строгости и страхе перед старшими.</a:t>
            </a:r>
            <a:endParaRPr lang="ru-RU" sz="20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4" t="15631" r="4738" b="5565"/>
          <a:stretch/>
        </p:blipFill>
        <p:spPr>
          <a:xfrm>
            <a:off x="2222255" y="1397978"/>
            <a:ext cx="7747490" cy="51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0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+mn-lt"/>
              </a:rPr>
              <a:t>Первые 3-4 года ребёнок был под опекой матери, он посильно помогал ей в домашних делах.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С 5 лет ребёнка - мальчика привлекали к мужским делам, девочку - к женским хозяйственным обязанностям. 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Детям рассказывали обучающие, таящие глубокий смысл сказки и легенды.</a:t>
            </a:r>
            <a:endParaRPr lang="ru-RU" sz="1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31" t="20683" r="5497" b="4352"/>
          <a:stretch/>
        </p:blipFill>
        <p:spPr>
          <a:xfrm>
            <a:off x="2033953" y="1690688"/>
            <a:ext cx="7795846" cy="48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4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+mn-lt"/>
              </a:rPr>
              <a:t>Детей с раннего возраста готовили к взрослой жизни.</a:t>
            </a:r>
            <a:br>
              <a:rPr lang="ru-RU" sz="1800" dirty="0" smtClean="0">
                <a:latin typeface="+mn-lt"/>
              </a:rPr>
            </a:br>
            <a:r>
              <a:rPr lang="ru-RU" sz="1800" dirty="0" smtClean="0">
                <a:latin typeface="+mn-lt"/>
              </a:rPr>
              <a:t>Им поручали всевозможные обязанности по дому, обучали их грамоте – это тоже считалось обязанностью родителей.</a:t>
            </a:r>
            <a:endParaRPr lang="ru-RU" sz="18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98" t="21895" r="6104" b="5565"/>
          <a:stretch/>
        </p:blipFill>
        <p:spPr>
          <a:xfrm>
            <a:off x="2039814" y="1690688"/>
            <a:ext cx="7789986" cy="480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2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584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Опыт </a:t>
            </a:r>
            <a:r>
              <a:rPr lang="ru-RU" sz="20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воспитания ребенка, начиная с момента его рождения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4" y="720970"/>
            <a:ext cx="4157832" cy="311532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67846" y="107681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Пестушки</a:t>
            </a:r>
            <a:r>
              <a:rPr lang="ru-RU" dirty="0" smtClean="0"/>
              <a:t> -  </a:t>
            </a:r>
            <a:r>
              <a:rPr lang="ru-RU" dirty="0"/>
              <a:t>их помощью малыш</a:t>
            </a:r>
          </a:p>
          <a:p>
            <a:r>
              <a:rPr lang="ru-RU" dirty="0"/>
              <a:t>получает соответствующее возрасту умственное,</a:t>
            </a:r>
          </a:p>
          <a:p>
            <a:r>
              <a:rPr lang="ru-RU" dirty="0"/>
              <a:t>нравственное, эстетическое и физическое развитие.</a:t>
            </a:r>
          </a:p>
          <a:p>
            <a:r>
              <a:rPr lang="ru-RU" dirty="0"/>
              <a:t>Все это происходит в психологически комфортной</a:t>
            </a:r>
          </a:p>
          <a:p>
            <a:r>
              <a:rPr lang="ru-RU" dirty="0"/>
              <a:t>атмосфере материнской любви, ласки и заботы</a:t>
            </a:r>
          </a:p>
          <a:p>
            <a:r>
              <a:rPr lang="ru-RU" dirty="0"/>
              <a:t>(«Баю-баюшки-баю, не ругаю, не браню…»; «Тише,</a:t>
            </a:r>
          </a:p>
          <a:p>
            <a:r>
              <a:rPr lang="ru-RU" dirty="0"/>
              <a:t>тише, голубок, спи, мой маленький сынок…» и др.)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752" y="3108139"/>
            <a:ext cx="4645694" cy="348427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1661" y="446194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 поэзии пестования </a:t>
            </a:r>
            <a:r>
              <a:rPr lang="ru-RU" dirty="0"/>
              <a:t>нашли свое прикладное выражение на-родные гуманистические идеи, которые использовались новгородцами для педагогического сопровождения развития ребенка в течение первых дней, месяцев и лет его жизни. Одной из наиболее известных в современной России является </a:t>
            </a:r>
            <a:r>
              <a:rPr lang="ru-RU" dirty="0" err="1"/>
              <a:t>потешка</a:t>
            </a:r>
            <a:r>
              <a:rPr lang="ru-RU" dirty="0"/>
              <a:t> о сороке, которая «кашу варила».</a:t>
            </a:r>
          </a:p>
        </p:txBody>
      </p:sp>
    </p:spTree>
    <p:extLst>
      <p:ext uri="{BB962C8B-B14F-4D97-AF65-F5344CB8AC3E}">
        <p14:creationId xmlns:p14="http://schemas.microsoft.com/office/powerpoint/2010/main" val="316524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719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+mn-lt"/>
              </a:rPr>
              <a:t>Сказки</a:t>
            </a:r>
            <a:r>
              <a:rPr lang="ru-RU" sz="2400" dirty="0">
                <a:solidFill>
                  <a:srgbClr val="0070C0"/>
                </a:solidFill>
                <a:latin typeface="+mn-lt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438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Это в полной мере относится к </a:t>
            </a:r>
            <a:r>
              <a:rPr lang="ru-RU" sz="1800" dirty="0" smtClean="0"/>
              <a:t>оригинальным </a:t>
            </a:r>
            <a:r>
              <a:rPr lang="ru-RU" sz="1800" dirty="0"/>
              <a:t>новгородским сказкам («Горшок», «Дурни</a:t>
            </a:r>
            <a:r>
              <a:rPr lang="ru-RU" sz="1800" dirty="0" smtClean="0"/>
              <a:t>», «</a:t>
            </a:r>
            <a:r>
              <a:rPr lang="ru-RU" sz="1800" dirty="0" err="1"/>
              <a:t>Мамыка</a:t>
            </a:r>
            <a:r>
              <a:rPr lang="ru-RU" sz="1800" dirty="0"/>
              <a:t>», «Мудрая жена» и др.), имеющим </a:t>
            </a:r>
            <a:r>
              <a:rPr lang="ru-RU" sz="1800" dirty="0" smtClean="0"/>
              <a:t>значительный </a:t>
            </a:r>
            <a:r>
              <a:rPr lang="ru-RU" sz="1800" dirty="0"/>
              <a:t>воспитательный потенциал, который </a:t>
            </a:r>
            <a:r>
              <a:rPr lang="ru-RU" sz="1800" dirty="0" smtClean="0"/>
              <a:t>проявляется </a:t>
            </a:r>
            <a:r>
              <a:rPr lang="ru-RU" sz="1800" dirty="0"/>
              <a:t>и в высмеивании людских пороков, таких, </a:t>
            </a:r>
            <a:r>
              <a:rPr lang="ru-RU" sz="1800" dirty="0" smtClean="0"/>
              <a:t>к примеру</a:t>
            </a:r>
            <a:r>
              <a:rPr lang="ru-RU" sz="1800" dirty="0"/>
              <a:t>, как лень и жадность, и в призыве к </a:t>
            </a:r>
            <a:r>
              <a:rPr lang="ru-RU" sz="1800" dirty="0" smtClean="0"/>
              <a:t>справедливости</a:t>
            </a:r>
            <a:r>
              <a:rPr lang="ru-RU" sz="1800" dirty="0"/>
              <a:t>, что, в частности, выражается в </a:t>
            </a:r>
            <a:r>
              <a:rPr lang="ru-RU" sz="1800" dirty="0" smtClean="0"/>
              <a:t>стремлении защитить </a:t>
            </a:r>
            <a:r>
              <a:rPr lang="ru-RU" sz="1800" dirty="0"/>
              <a:t>обделенных отцовским наследством </a:t>
            </a:r>
            <a:r>
              <a:rPr lang="ru-RU" sz="1800" dirty="0" smtClean="0"/>
              <a:t>младших </a:t>
            </a:r>
            <a:r>
              <a:rPr lang="ru-RU" sz="1800" dirty="0"/>
              <a:t>детей, и в доступном объяснении жизненной </a:t>
            </a:r>
            <a:r>
              <a:rPr lang="ru-RU" sz="1800" dirty="0" smtClean="0"/>
              <a:t>необходимости </a:t>
            </a:r>
            <a:r>
              <a:rPr lang="ru-RU" sz="1800" dirty="0"/>
              <a:t>развития умственных </a:t>
            </a:r>
            <a:r>
              <a:rPr lang="ru-RU" sz="1800" dirty="0" smtClean="0"/>
              <a:t>способностей.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677" y="1406098"/>
            <a:ext cx="3707422" cy="51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93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172308" y="357310"/>
            <a:ext cx="10515600" cy="48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                                        Игрушки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0453" y="84406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Древнейшие из найденных в Великом </a:t>
            </a:r>
            <a:r>
              <a:rPr lang="ru-RU" dirty="0" smtClean="0"/>
              <a:t>Новгороде </a:t>
            </a:r>
            <a:r>
              <a:rPr lang="ru-RU" dirty="0"/>
              <a:t>относятся к X-XI вв. Они изготовлены из </a:t>
            </a:r>
            <a:r>
              <a:rPr lang="ru-RU" dirty="0" smtClean="0"/>
              <a:t>дерева и </a:t>
            </a:r>
            <a:r>
              <a:rPr lang="ru-RU" dirty="0"/>
              <a:t>имеют формы коников, гусей, уток, кур и кукол.</a:t>
            </a:r>
          </a:p>
          <a:p>
            <a:r>
              <a:rPr lang="ru-RU" dirty="0"/>
              <a:t>Кроме того, археологами в культурных слоях, </a:t>
            </a:r>
            <a:r>
              <a:rPr lang="ru-RU" dirty="0" smtClean="0"/>
              <a:t>относящихся </a:t>
            </a:r>
            <a:r>
              <a:rPr lang="ru-RU" dirty="0"/>
              <a:t>к XII-XIII вв., были обнаружены две </a:t>
            </a:r>
            <a:r>
              <a:rPr lang="ru-RU" dirty="0" smtClean="0"/>
              <a:t>гончарные </a:t>
            </a:r>
            <a:r>
              <a:rPr lang="ru-RU" dirty="0"/>
              <a:t>мастерские, специализировавшиеся на </a:t>
            </a:r>
            <a:r>
              <a:rPr lang="ru-RU" dirty="0" smtClean="0"/>
              <a:t>изготовлении </a:t>
            </a:r>
            <a:r>
              <a:rPr lang="ru-RU" dirty="0"/>
              <a:t>свистулек и различных глиняных фигурок, что</a:t>
            </a:r>
          </a:p>
          <a:p>
            <a:r>
              <a:rPr lang="ru-RU" dirty="0"/>
              <a:t>свидетельствует о большом их распространении в то</a:t>
            </a:r>
          </a:p>
          <a:p>
            <a:r>
              <a:rPr lang="ru-RU" dirty="0"/>
              <a:t>время. Занятия с подобного рода поделками </a:t>
            </a:r>
            <a:r>
              <a:rPr lang="ru-RU" dirty="0" smtClean="0"/>
              <a:t>развивали </a:t>
            </a:r>
            <a:r>
              <a:rPr lang="ru-RU" dirty="0"/>
              <a:t>сенсорную сферу ребенка, стимулировали </a:t>
            </a:r>
            <a:r>
              <a:rPr lang="ru-RU" dirty="0" smtClean="0"/>
              <a:t>его фантазию </a:t>
            </a:r>
            <a:r>
              <a:rPr lang="ru-RU" dirty="0"/>
              <a:t>и воображение, формировали </a:t>
            </a:r>
            <a:r>
              <a:rPr lang="ru-RU" dirty="0" smtClean="0"/>
              <a:t>эстетический вкус.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08" y="357310"/>
            <a:ext cx="3990975" cy="609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218" y="4114556"/>
            <a:ext cx="3446775" cy="233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47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25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+mn-lt"/>
              </a:rPr>
              <a:t>Игры</a:t>
            </a:r>
            <a:endParaRPr lang="ru-RU" sz="2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817686"/>
            <a:ext cx="11136923" cy="8792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В процессе взросления постепенно приходили другие игры, которые, усложняясь с возрастом, решали многофункциональные педагогические задачи, связанные с развитием у детей важных личностных качеств, а также приобретением различных полезных умений и навыков.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38199" y="2149476"/>
            <a:ext cx="425254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prstClr val="black"/>
                </a:solidFill>
              </a:rPr>
              <a:t>К ним можно, в частности, отнести распространенные в старину уличные детские забавы с кубарём и </a:t>
            </a:r>
            <a:r>
              <a:rPr lang="ru-RU" dirty="0" err="1">
                <a:solidFill>
                  <a:prstClr val="black"/>
                </a:solidFill>
              </a:rPr>
              <a:t>вертеницами</a:t>
            </a:r>
            <a:r>
              <a:rPr lang="ru-RU" dirty="0">
                <a:solidFill>
                  <a:prstClr val="black"/>
                </a:solidFill>
              </a:rPr>
              <a:t> («Коляска», «Колесо», «</a:t>
            </a:r>
            <a:r>
              <a:rPr lang="ru-RU" dirty="0" err="1">
                <a:solidFill>
                  <a:prstClr val="black"/>
                </a:solidFill>
              </a:rPr>
              <a:t>Рюшка»,«Бабки</a:t>
            </a:r>
            <a:r>
              <a:rPr lang="ru-RU" dirty="0">
                <a:solidFill>
                  <a:prstClr val="black"/>
                </a:solidFill>
              </a:rPr>
              <a:t>» и др.).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41731" y="433885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 ходе археологических раскопок на </a:t>
            </a:r>
            <a:r>
              <a:rPr lang="ru-RU" dirty="0" err="1">
                <a:solidFill>
                  <a:prstClr val="black"/>
                </a:solidFill>
              </a:rPr>
              <a:t>Новгородчине</a:t>
            </a:r>
            <a:r>
              <a:rPr lang="ru-RU" dirty="0">
                <a:solidFill>
                  <a:prstClr val="black"/>
                </a:solidFill>
              </a:rPr>
              <a:t> обнаружено большое количество необходимых атрибутов данных игр. Это и деревянные шары, и кубари, и </a:t>
            </a:r>
            <a:r>
              <a:rPr lang="ru-RU" dirty="0" err="1">
                <a:solidFill>
                  <a:prstClr val="black"/>
                </a:solidFill>
              </a:rPr>
              <a:t>вертеницы</a:t>
            </a:r>
            <a:r>
              <a:rPr lang="ru-RU" dirty="0">
                <a:solidFill>
                  <a:prstClr val="black"/>
                </a:solidFill>
              </a:rPr>
              <a:t>, и биты из крупных надкопытных суставов коров, и утяжеленные свинцом или гвоздями бабки. Подобные находки встречаются в различных культурных слоях, начиная с Х в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764903"/>
            <a:ext cx="3431931" cy="2573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3690572"/>
            <a:ext cx="3754315" cy="28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29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735</Words>
  <Application>Microsoft Office PowerPoint</Application>
  <PresentationFormat>Широкоэкранный</PresentationFormat>
  <Paragraphs>38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Но воспитание было очень своеобразным: дети не считались вполне людьми, скорее, их заготовками. Воспитывали детей в большой строгости и страхе перед старшими.</vt:lpstr>
      <vt:lpstr>Первые 3-4 года ребёнок был под опекой матери, он посильно помогал ей в домашних делах.  С 5 лет ребёнка - мальчика привлекали к мужским делам, девочку - к женским хозяйственным обязанностям.  Детям рассказывали обучающие, таящие глубокий смысл сказки и легенды.</vt:lpstr>
      <vt:lpstr>Детей с раннего возраста готовили к взрослой жизни. Им поручали всевозможные обязанности по дому, обучали их грамоте – это тоже считалось обязанностью родителей.</vt:lpstr>
      <vt:lpstr>Опыт воспитания ребенка, начиная с момента его рождения</vt:lpstr>
      <vt:lpstr>Сказки.</vt:lpstr>
      <vt:lpstr>Презентация PowerPoint</vt:lpstr>
      <vt:lpstr>Игры</vt:lpstr>
      <vt:lpstr>Игра Кубарь</vt:lpstr>
      <vt:lpstr>Кулачные бои 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ridgeline979@gmail.com</dc:creator>
  <cp:lastModifiedBy>ridgeline979@gmail.com</cp:lastModifiedBy>
  <cp:revision>14</cp:revision>
  <dcterms:created xsi:type="dcterms:W3CDTF">2023-01-13T08:37:18Z</dcterms:created>
  <dcterms:modified xsi:type="dcterms:W3CDTF">2023-01-15T11:09:02Z</dcterms:modified>
</cp:coreProperties>
</file>