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Brygada 1918" pitchFamily="2" charset="0"/>
      <p:bold r:id="rId14"/>
    </p:embeddedFont>
    <p:embeddedFont>
      <p:font typeface="Brygada 1918 Semi Bold" pitchFamily="2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notesMaster" Target="notesMasters/notesMaster1.xml" /><Relationship Id="rId18" Type="http://schemas.openxmlformats.org/officeDocument/2006/relationships/font" Target="fonts/font5.fntdata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4.fntdata" /><Relationship Id="rId2" Type="http://schemas.openxmlformats.org/officeDocument/2006/relationships/slide" Target="slides/slide1.xml" /><Relationship Id="rId16" Type="http://schemas.openxmlformats.org/officeDocument/2006/relationships/font" Target="fonts/font3.fntdata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font" Target="fonts/font2.fntdata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font" Target="fonts/font6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1.fntdata" /><Relationship Id="rId22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hyperlink" Target="https://gamma.app/?utm_source=made-with-gamma" TargetMode="External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1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1.xml" /><Relationship Id="rId5" Type="http://schemas.openxmlformats.org/officeDocument/2006/relationships/image" Target="../media/image20.png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 /><Relationship Id="rId13" Type="http://schemas.openxmlformats.org/officeDocument/2006/relationships/tags" Target="../tags/tag13.xml" /><Relationship Id="rId18" Type="http://schemas.openxmlformats.org/officeDocument/2006/relationships/tags" Target="../tags/tag18.xml" /><Relationship Id="rId3" Type="http://schemas.openxmlformats.org/officeDocument/2006/relationships/tags" Target="../tags/tag3.xml" /><Relationship Id="rId21" Type="http://schemas.openxmlformats.org/officeDocument/2006/relationships/slideLayout" Target="../slideLayouts/slideLayout5.xml" /><Relationship Id="rId7" Type="http://schemas.openxmlformats.org/officeDocument/2006/relationships/tags" Target="../tags/tag7.xml" /><Relationship Id="rId12" Type="http://schemas.openxmlformats.org/officeDocument/2006/relationships/tags" Target="../tags/tag12.xml" /><Relationship Id="rId17" Type="http://schemas.openxmlformats.org/officeDocument/2006/relationships/tags" Target="../tags/tag17.xml" /><Relationship Id="rId2" Type="http://schemas.openxmlformats.org/officeDocument/2006/relationships/tags" Target="../tags/tag2.xml" /><Relationship Id="rId16" Type="http://schemas.openxmlformats.org/officeDocument/2006/relationships/tags" Target="../tags/tag16.xml" /><Relationship Id="rId20" Type="http://schemas.openxmlformats.org/officeDocument/2006/relationships/tags" Target="../tags/tag20.xml" /><Relationship Id="rId1" Type="http://schemas.openxmlformats.org/officeDocument/2006/relationships/tags" Target="../tags/tag1.xml" /><Relationship Id="rId6" Type="http://schemas.openxmlformats.org/officeDocument/2006/relationships/tags" Target="../tags/tag6.xml" /><Relationship Id="rId11" Type="http://schemas.openxmlformats.org/officeDocument/2006/relationships/tags" Target="../tags/tag11.xml" /><Relationship Id="rId5" Type="http://schemas.openxmlformats.org/officeDocument/2006/relationships/tags" Target="../tags/tag5.xml" /><Relationship Id="rId15" Type="http://schemas.openxmlformats.org/officeDocument/2006/relationships/tags" Target="../tags/tag15.xml" /><Relationship Id="rId23" Type="http://schemas.openxmlformats.org/officeDocument/2006/relationships/image" Target="../media/image6.png" /><Relationship Id="rId10" Type="http://schemas.openxmlformats.org/officeDocument/2006/relationships/tags" Target="../tags/tag10.xml" /><Relationship Id="rId19" Type="http://schemas.openxmlformats.org/officeDocument/2006/relationships/tags" Target="../tags/tag19.xml" /><Relationship Id="rId4" Type="http://schemas.openxmlformats.org/officeDocument/2006/relationships/tags" Target="../tags/tag4.xml" /><Relationship Id="rId9" Type="http://schemas.openxmlformats.org/officeDocument/2006/relationships/tags" Target="../tags/tag9.xml" /><Relationship Id="rId14" Type="http://schemas.openxmlformats.org/officeDocument/2006/relationships/tags" Target="../tags/tag14.xml" /><Relationship Id="rId22" Type="http://schemas.openxmlformats.org/officeDocument/2006/relationships/notesSlide" Target="../notesSlides/notesSlide4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 /><Relationship Id="rId13" Type="http://schemas.openxmlformats.org/officeDocument/2006/relationships/tags" Target="../tags/tag33.xml" /><Relationship Id="rId18" Type="http://schemas.openxmlformats.org/officeDocument/2006/relationships/tags" Target="../tags/tag38.xml" /><Relationship Id="rId3" Type="http://schemas.openxmlformats.org/officeDocument/2006/relationships/tags" Target="../tags/tag23.xml" /><Relationship Id="rId21" Type="http://schemas.openxmlformats.org/officeDocument/2006/relationships/slideLayout" Target="../slideLayouts/slideLayout6.xml" /><Relationship Id="rId7" Type="http://schemas.openxmlformats.org/officeDocument/2006/relationships/tags" Target="../tags/tag27.xml" /><Relationship Id="rId12" Type="http://schemas.openxmlformats.org/officeDocument/2006/relationships/tags" Target="../tags/tag32.xml" /><Relationship Id="rId17" Type="http://schemas.openxmlformats.org/officeDocument/2006/relationships/tags" Target="../tags/tag37.xml" /><Relationship Id="rId2" Type="http://schemas.openxmlformats.org/officeDocument/2006/relationships/tags" Target="../tags/tag22.xml" /><Relationship Id="rId16" Type="http://schemas.openxmlformats.org/officeDocument/2006/relationships/tags" Target="../tags/tag36.xml" /><Relationship Id="rId20" Type="http://schemas.openxmlformats.org/officeDocument/2006/relationships/tags" Target="../tags/tag40.xml" /><Relationship Id="rId1" Type="http://schemas.openxmlformats.org/officeDocument/2006/relationships/tags" Target="../tags/tag21.xml" /><Relationship Id="rId6" Type="http://schemas.openxmlformats.org/officeDocument/2006/relationships/tags" Target="../tags/tag26.xml" /><Relationship Id="rId11" Type="http://schemas.openxmlformats.org/officeDocument/2006/relationships/tags" Target="../tags/tag31.xml" /><Relationship Id="rId24" Type="http://schemas.openxmlformats.org/officeDocument/2006/relationships/image" Target="../media/image2.png" /><Relationship Id="rId5" Type="http://schemas.openxmlformats.org/officeDocument/2006/relationships/tags" Target="../tags/tag25.xml" /><Relationship Id="rId15" Type="http://schemas.openxmlformats.org/officeDocument/2006/relationships/tags" Target="../tags/tag35.xml" /><Relationship Id="rId23" Type="http://schemas.openxmlformats.org/officeDocument/2006/relationships/image" Target="../media/image4.png" /><Relationship Id="rId10" Type="http://schemas.openxmlformats.org/officeDocument/2006/relationships/tags" Target="../tags/tag30.xml" /><Relationship Id="rId19" Type="http://schemas.openxmlformats.org/officeDocument/2006/relationships/tags" Target="../tags/tag39.xml" /><Relationship Id="rId4" Type="http://schemas.openxmlformats.org/officeDocument/2006/relationships/tags" Target="../tags/tag24.xml" /><Relationship Id="rId9" Type="http://schemas.openxmlformats.org/officeDocument/2006/relationships/tags" Target="../tags/tag29.xml" /><Relationship Id="rId14" Type="http://schemas.openxmlformats.org/officeDocument/2006/relationships/tags" Target="../tags/tag34.xml" /><Relationship Id="rId22" Type="http://schemas.openxmlformats.org/officeDocument/2006/relationships/notesSlide" Target="../notesSlides/notesSlide5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.png" /><Relationship Id="rId5" Type="http://schemas.openxmlformats.org/officeDocument/2006/relationships/image" Target="../media/image8.jpeg" /><Relationship Id="rId4" Type="http://schemas.openxmlformats.org/officeDocument/2006/relationships/image" Target="../media/image2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2.png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15.png" /><Relationship Id="rId5" Type="http://schemas.openxmlformats.org/officeDocument/2006/relationships/image" Target="../media/image14.jpeg" /><Relationship Id="rId4" Type="http://schemas.openxmlformats.org/officeDocument/2006/relationships/image" Target="../media/image1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9.xml" /><Relationship Id="rId5" Type="http://schemas.openxmlformats.org/officeDocument/2006/relationships/image" Target="../media/image17.png" /><Relationship Id="rId4" Type="http://schemas.openxmlformats.org/officeDocument/2006/relationships/image" Target="../media/image16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626C3B"/>
          </a:solidFill>
        </p:spPr>
      </p:sp>
      <p:sp>
        <p:nvSpPr>
          <p:cNvPr id="4" name="Text 1"/>
          <p:cNvSpPr/>
          <p:nvPr/>
        </p:nvSpPr>
        <p:spPr>
          <a:xfrm>
            <a:off x="6280150" y="1092835"/>
            <a:ext cx="8140065" cy="14173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Путешествие в мир народных ремесел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01715" y="3041015"/>
            <a:ext cx="8348345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Совместная работа педагогов по созданию мини-музея в детском саду, посвященного декоративно-прикладному искусству Северо-Запада</a:t>
            </a:r>
            <a:r>
              <a:rPr lang="ru-RU" altLang="en-US" sz="24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. О</a:t>
            </a:r>
            <a:r>
              <a:rPr lang="en-US" sz="24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пыт создания мини-музея в группе для детей с тяжёлыми нарушениями речи.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pic>
        <p:nvPicPr>
          <p:cNvPr id="8" name="Изображение 7" descr="01785133-69a3-401a-8c20-5a75978ab03b копи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95" y="697230"/>
            <a:ext cx="4951730" cy="653859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5925820" y="6616700"/>
            <a:ext cx="85959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Румянцева Полина Алексеевна, учитель-логопед ГБДОУ №14</a:t>
            </a:r>
          </a:p>
          <a:p>
            <a:pPr algn="r"/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Курмышова Нина Николаевна, воспитатель 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ГБДОУ №14</a:t>
            </a:r>
            <a:endParaRPr lang="ru-RU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Бабкина Нина Александровна, 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воспитатель ГБДОУ №14</a:t>
            </a:r>
            <a:endParaRPr lang="ru-RU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48650" y="150932"/>
            <a:ext cx="816387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Рекомендации для родителей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6941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434975" y="1363980"/>
            <a:ext cx="14005560" cy="2299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рамках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родителей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воспитанников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проводились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консультации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вопросам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творческих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способностей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Оказывалась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информационная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поддержка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ознакомлению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видами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декоративно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прикладной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росписи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отличительными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особенностями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Также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семей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подбирались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тематические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мультфильмы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способствующие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расширению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представлений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народных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ремёслах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434975" y="3940810"/>
            <a:ext cx="662813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Примеры рекомендованной литературы: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Алексеева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«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Детям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народных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промыслах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России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».</a:t>
            </a:r>
            <a:endParaRPr lang="ru-RU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Дорожин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Ю. «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Развивающий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альбом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для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творчества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для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обучения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детей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дошкольного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младшего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школьного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возраста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Народное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искусство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детям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Городецкая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роспись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Сказочная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гжель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Наглядное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пособие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папке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Народное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искусство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—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детям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Петрова Н., Рычкова Н. «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Страшный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таинственный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разный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Новый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Чукотки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Карелии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старинные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легенды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магические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обряды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праздничные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обычаи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народов</a:t>
            </a:r>
            <a:r>
              <a:rPr lang="en-US" altLang="ru-RU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8378825" y="3940810"/>
            <a:ext cx="60617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000">
                <a:latin typeface="Arial" panose="020B0604020202020204" pitchFamily="34" charset="0"/>
                <a:cs typeface="Arial" panose="020B0604020202020204" pitchFamily="34" charset="0"/>
              </a:rPr>
              <a:t>Примеры рекомендованных мультфильмов: мультфильмы из цикла «Народные промыслы России».</a:t>
            </a:r>
          </a:p>
        </p:txBody>
      </p:sp>
      <p:pic>
        <p:nvPicPr>
          <p:cNvPr id="13" name="Изображение 12" descr="Без имени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1505" y="5441950"/>
            <a:ext cx="3065145" cy="25742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350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49035" y="2567980"/>
            <a:ext cx="331708" cy="331708"/>
          </a:xfrm>
          <a:prstGeom prst="roundRect">
            <a:avLst>
              <a:gd name="adj" fmla="val 66672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4339" y="2609632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849035" y="3634105"/>
            <a:ext cx="331708" cy="331708"/>
          </a:xfrm>
          <a:prstGeom prst="roundRect">
            <a:avLst>
              <a:gd name="adj" fmla="val 66672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04339" y="3661787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849035" y="4700230"/>
            <a:ext cx="331708" cy="331708"/>
          </a:xfrm>
          <a:prstGeom prst="roundRect">
            <a:avLst>
              <a:gd name="adj" fmla="val 66672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04340" y="4727912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1700" dirty="0"/>
          </a:p>
        </p:txBody>
      </p:sp>
      <p:sp>
        <p:nvSpPr>
          <p:cNvPr id="16" name="Shape 13"/>
          <p:cNvSpPr/>
          <p:nvPr/>
        </p:nvSpPr>
        <p:spPr>
          <a:xfrm>
            <a:off x="849035" y="5539026"/>
            <a:ext cx="331708" cy="331708"/>
          </a:xfrm>
          <a:prstGeom prst="roundRect">
            <a:avLst>
              <a:gd name="adj" fmla="val 66672"/>
            </a:avLst>
          </a:prstGeom>
          <a:solidFill>
            <a:srgbClr val="CC914D"/>
          </a:solidFill>
          <a:ln w="7620">
            <a:solidFill>
              <a:srgbClr val="B2773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04339" y="5566708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849035" y="6316226"/>
            <a:ext cx="331708" cy="331708"/>
          </a:xfrm>
          <a:prstGeom prst="roundRect">
            <a:avLst>
              <a:gd name="adj" fmla="val 66672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904339" y="6343908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</a:t>
            </a:r>
            <a:endParaRPr lang="en-US" sz="1700" dirty="0"/>
          </a:p>
        </p:txBody>
      </p:sp>
      <p:sp>
        <p:nvSpPr>
          <p:cNvPr id="24" name="Shape 21"/>
          <p:cNvSpPr/>
          <p:nvPr/>
        </p:nvSpPr>
        <p:spPr>
          <a:xfrm>
            <a:off x="849035" y="7093426"/>
            <a:ext cx="331708" cy="331708"/>
          </a:xfrm>
          <a:prstGeom prst="roundRect">
            <a:avLst>
              <a:gd name="adj" fmla="val 66672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892909" y="7121108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6</a:t>
            </a:r>
            <a:endParaRPr lang="en-US" sz="1700" dirty="0"/>
          </a:p>
        </p:txBody>
      </p:sp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sp>
        <p:nvSpPr>
          <p:cNvPr id="29" name="Текстовое поле 28"/>
          <p:cNvSpPr txBox="1"/>
          <p:nvPr/>
        </p:nvSpPr>
        <p:spPr>
          <a:xfrm>
            <a:off x="652145" y="1934845"/>
            <a:ext cx="13030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>
                <a:solidFill>
                  <a:srgbClr val="4030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Результаты, достигаемые благодаря реализации проекта:</a:t>
            </a:r>
          </a:p>
        </p:txBody>
      </p:sp>
      <p:pic>
        <p:nvPicPr>
          <p:cNvPr id="3" name="Изображение 2" descr="Без имени-2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05845" y="4295775"/>
            <a:ext cx="3329305" cy="3357880"/>
          </a:xfrm>
          <a:prstGeom prst="rect">
            <a:avLst/>
          </a:prstGeom>
        </p:spPr>
      </p:pic>
      <p:sp>
        <p:nvSpPr>
          <p:cNvPr id="30" name="Текстовое поле 29"/>
          <p:cNvSpPr txBox="1"/>
          <p:nvPr/>
        </p:nvSpPr>
        <p:spPr>
          <a:xfrm>
            <a:off x="1356360" y="2518410"/>
            <a:ext cx="8296910" cy="9251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  <a:sym typeface="+mn-ea"/>
              </a:rPr>
              <a:t>Положительная динамика речевого развития</a:t>
            </a:r>
          </a:p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увеличение активного словаря по теме, улучшение грамматического оформления фразы</a:t>
            </a:r>
            <a:r>
              <a:rPr lang="ru-RU" alt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.</a:t>
            </a:r>
            <a:endParaRPr lang="ru-RU" altLang="en-US" dirty="0">
              <a:solidFill>
                <a:srgbClr val="403011"/>
              </a:solidFill>
              <a:latin typeface="Arial" panose="020B0604020202020204" pitchFamily="34" charset="0"/>
              <a:ea typeface="Brygada 1918" pitchFamily="34" charset="-122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/>
          </a:p>
        </p:txBody>
      </p:sp>
      <p:sp>
        <p:nvSpPr>
          <p:cNvPr id="31" name="Текстовое поле 30"/>
          <p:cNvSpPr txBox="1"/>
          <p:nvPr/>
        </p:nvSpPr>
        <p:spPr>
          <a:xfrm>
            <a:off x="1356360" y="3586480"/>
            <a:ext cx="8846185" cy="932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  <a:sym typeface="+mn-ea"/>
              </a:rPr>
              <a:t>Повышение речевой активности в игре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дети начинают комментировать свои действия с экспонатами, задавать вопросы, договариваться о правилах игр.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/>
          </a:p>
        </p:txBody>
      </p:sp>
      <p:sp>
        <p:nvSpPr>
          <p:cNvPr id="32" name="Текстовое поле 31"/>
          <p:cNvSpPr txBox="1"/>
          <p:nvPr/>
        </p:nvSpPr>
        <p:spPr>
          <a:xfrm>
            <a:off x="1356360" y="4662170"/>
            <a:ext cx="9673590" cy="746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  <a:sym typeface="+mn-ea"/>
              </a:rPr>
              <a:t>Улучшение коммуникации между детьми</a:t>
            </a:r>
          </a:p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появляются совместные «экскурсии», обмен мнениями, снижение речевых барьеров.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/>
          </a:p>
        </p:txBody>
      </p:sp>
      <p:sp>
        <p:nvSpPr>
          <p:cNvPr id="33" name="Текстовое поле 32"/>
          <p:cNvSpPr txBox="1"/>
          <p:nvPr/>
        </p:nvSpPr>
        <p:spPr>
          <a:xfrm>
            <a:off x="1356360" y="5499735"/>
            <a:ext cx="8846185" cy="686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  <a:sym typeface="+mn-ea"/>
              </a:rPr>
              <a:t>Развитие мелкой моторики и тактильной чувствительности</a:t>
            </a:r>
          </a:p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через лепку, шнуровки, обводки, что напрямую стимулирует речевые зоны мозга.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овое поле 34"/>
          <p:cNvSpPr txBox="1"/>
          <p:nvPr/>
        </p:nvSpPr>
        <p:spPr>
          <a:xfrm>
            <a:off x="1356360" y="6276975"/>
            <a:ext cx="10611485" cy="816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  <a:sym typeface="+mn-ea"/>
              </a:rPr>
              <a:t>Стойкий познавательный интерес</a:t>
            </a:r>
          </a:p>
          <a:p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дети сами просят сменить экспонат, узнают предметы ремесел на картинках и в жизни.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/>
          </a:p>
        </p:txBody>
      </p:sp>
      <p:sp>
        <p:nvSpPr>
          <p:cNvPr id="36" name="Текстовое поле 35"/>
          <p:cNvSpPr txBox="1"/>
          <p:nvPr/>
        </p:nvSpPr>
        <p:spPr>
          <a:xfrm>
            <a:off x="1356360" y="7093585"/>
            <a:ext cx="10012680" cy="977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  <a:sym typeface="+mn-ea"/>
              </a:rPr>
              <a:t>Вовлечение родителей</a:t>
            </a:r>
          </a:p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совместное изготовление «экспонатов-копий» дома и их презентация ребенком в группе (как дополнительный речевой стимул).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1800"/>
              </a:lnSpc>
              <a:buNone/>
            </a:pPr>
            <a:endParaRPr lang="en-US" dirty="0">
              <a:solidFill>
                <a:srgbClr val="403011"/>
              </a:solidFill>
              <a:latin typeface="Arial" panose="020B0604020202020204" pitchFamily="34" charset="0"/>
              <a:ea typeface="Brygada 1918 Semi Bold" pitchFamily="34" charset="-122"/>
              <a:cs typeface="Arial" panose="020B0604020202020204" pitchFamily="34" charset="0"/>
              <a:sym typeface="+mn-ea"/>
            </a:endParaRPr>
          </a:p>
          <a:p>
            <a:pPr marL="0" indent="0" algn="l">
              <a:lnSpc>
                <a:spcPts val="1800"/>
              </a:lnSpc>
              <a:buNone/>
            </a:pP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91408"/>
            <a:ext cx="4820007" cy="6024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Аннотация</a:t>
            </a:r>
            <a:endParaRPr lang="en-US" sz="37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721525"/>
            <a:ext cx="13042821" cy="57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Проект представляет собой создание в группе для детей с тяжелыми нарушениями речи интерактивного музея-мастерской, посвященного декоративно-прикладному искусству Северо-Запада.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476381"/>
            <a:ext cx="13042821" cy="8558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В отличие от статичной выставки, наш мини-музей построен на принципе динамической смены экспонатов: каждый месяц в центре внимания оказывается один вид ремесла (каргопольская игрушка, вышивка, берестяное дело и т.д.). Это позволяет поддерживать познавательный интерес детей и избегать сенсорного и информационного перенасыщения, характерного для классических музеев.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516511"/>
            <a:ext cx="13042821" cy="57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Ключевая особенность — полная интеграция выставочного пространства в коррекционный процесс. Экспонаты и дидактические игры используются: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93790" y="4271367"/>
            <a:ext cx="4238387" cy="1003221"/>
          </a:xfrm>
          <a:prstGeom prst="roundRect">
            <a:avLst>
              <a:gd name="adj" fmla="val 28828"/>
            </a:avLst>
          </a:prstGeom>
          <a:solidFill>
            <a:srgbClr val="626C3B"/>
          </a:solidFill>
          <a:ln w="7620">
            <a:solidFill>
              <a:srgbClr val="7B855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994172" y="4471749"/>
            <a:ext cx="3837623" cy="6024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на индивидуальных логопедических занятиях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196007" y="4271367"/>
            <a:ext cx="4238387" cy="1003221"/>
          </a:xfrm>
          <a:prstGeom prst="roundRect">
            <a:avLst>
              <a:gd name="adj" fmla="val 28828"/>
            </a:avLst>
          </a:prstGeom>
          <a:solidFill>
            <a:srgbClr val="83792E"/>
          </a:solidFill>
          <a:ln w="7620">
            <a:solidFill>
              <a:srgbClr val="9C9247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5396389" y="4471749"/>
            <a:ext cx="3837623" cy="6024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в подгрупповой работе логопеда и воспитателя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598223" y="4271367"/>
            <a:ext cx="4238387" cy="1003221"/>
          </a:xfrm>
          <a:prstGeom prst="roundRect">
            <a:avLst>
              <a:gd name="adj" fmla="val 28828"/>
            </a:avLst>
          </a:prstGeom>
          <a:solidFill>
            <a:srgbClr val="E8AF3B"/>
          </a:solidFill>
          <a:ln w="7620">
            <a:solidFill>
              <a:srgbClr val="CE952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798606" y="4471749"/>
            <a:ext cx="3837623" cy="6024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в самостоятельной деятельности детей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458897"/>
            <a:ext cx="13042821" cy="57054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Музей не просто знакомит с культурой, а становится рабочим инструментом педагогов группы для детей с ТНР, где каждый предмет можно трогать, обыгрывать и «проговаривать».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82993" y="6398062"/>
            <a:ext cx="12753618" cy="8558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i="1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«Мы не просто показываем предметы – мы включаем их в речевую и игровую деятельность. Благодаря динамической смене экспонатов и множеству тактильных заданий, наш музей сохраняет новизну и работает как </a:t>
            </a:r>
            <a:r>
              <a:rPr lang="en-US" sz="1500" b="1" i="1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логопедический тренажёр</a:t>
            </a:r>
            <a:r>
              <a:rPr lang="en-US" sz="1500" i="1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, встроенный в культурное пространство группы.»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93790" y="6213753"/>
            <a:ext cx="22860" cy="1224439"/>
          </a:xfrm>
          <a:prstGeom prst="rect">
            <a:avLst/>
          </a:prstGeom>
          <a:solidFill>
            <a:srgbClr val="626C3B"/>
          </a:solidFill>
        </p:spPr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48057"/>
            <a:ext cx="4045863" cy="46077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Цель и задачи проекта</a:t>
            </a:r>
            <a:endParaRPr 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1252538"/>
            <a:ext cx="7556421" cy="1265396"/>
          </a:xfrm>
          <a:prstGeom prst="roundRect">
            <a:avLst>
              <a:gd name="adj" fmla="val 17477"/>
            </a:avLst>
          </a:prstGeom>
          <a:solidFill>
            <a:srgbClr val="DFE4CE"/>
          </a:solidFill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589" y="1399103"/>
            <a:ext cx="230267" cy="1841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05255" y="1385054"/>
            <a:ext cx="6883956" cy="9729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Цель:</a:t>
            </a:r>
            <a:r>
              <a:rPr lang="en-US" sz="1450" dirty="0">
                <a:solidFill>
                  <a:srgbClr val="000000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 создание интерактивной коррекционно-развивающей среды в группе для детей с ТНР, обеспечивающей через знакомство с декоративно-прикладным искусством Северо-Запада комплексное развитие речевой, познавательной и мелкомоторной сфер воспитанников.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6280190" y="2509242"/>
            <a:ext cx="2948702" cy="36861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Задачи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280190" y="2865279"/>
            <a:ext cx="2211467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Образовательные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6280150" y="3220085"/>
            <a:ext cx="8201660" cy="1177290"/>
          </a:xfrm>
          <a:prstGeom prst="roundRect">
            <a:avLst>
              <a:gd name="adj" fmla="val 24332"/>
            </a:avLst>
          </a:prstGeom>
          <a:solidFill>
            <a:srgbClr val="F6EBD4"/>
          </a:solidFill>
          <a:ln w="15240">
            <a:solidFill>
              <a:srgbClr val="626C3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295390" y="3236595"/>
            <a:ext cx="589915" cy="1145540"/>
          </a:xfrm>
          <a:prstGeom prst="roundRect">
            <a:avLst>
              <a:gd name="adj" fmla="val 34401"/>
            </a:avLst>
          </a:prstGeom>
          <a:solidFill>
            <a:srgbClr val="626C3B"/>
          </a:solidFill>
        </p:spPr>
      </p:sp>
      <p:sp>
        <p:nvSpPr>
          <p:cNvPr id="11" name="Text 7"/>
          <p:cNvSpPr/>
          <p:nvPr/>
        </p:nvSpPr>
        <p:spPr>
          <a:xfrm>
            <a:off x="6475928" y="3591401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6280150" y="4493260"/>
            <a:ext cx="8201660" cy="1384935"/>
          </a:xfrm>
          <a:prstGeom prst="roundRect">
            <a:avLst>
              <a:gd name="adj" fmla="val 20042"/>
            </a:avLst>
          </a:prstGeom>
          <a:solidFill>
            <a:srgbClr val="F6EBD4"/>
          </a:solidFill>
          <a:ln w="15240">
            <a:solidFill>
              <a:srgbClr val="83792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295390" y="4508500"/>
            <a:ext cx="589915" cy="1349375"/>
          </a:xfrm>
          <a:prstGeom prst="roundRect">
            <a:avLst>
              <a:gd name="adj" fmla="val 34401"/>
            </a:avLst>
          </a:prstGeom>
          <a:solidFill>
            <a:srgbClr val="83792E"/>
          </a:solidFill>
        </p:spPr>
      </p:sp>
      <p:sp>
        <p:nvSpPr>
          <p:cNvPr id="15" name="Text 11"/>
          <p:cNvSpPr/>
          <p:nvPr/>
        </p:nvSpPr>
        <p:spPr>
          <a:xfrm>
            <a:off x="6475928" y="4906685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1700" dirty="0"/>
          </a:p>
        </p:txBody>
      </p:sp>
      <p:sp>
        <p:nvSpPr>
          <p:cNvPr id="17" name="Shape 13"/>
          <p:cNvSpPr/>
          <p:nvPr/>
        </p:nvSpPr>
        <p:spPr>
          <a:xfrm>
            <a:off x="6280150" y="5970270"/>
            <a:ext cx="8201025" cy="1146810"/>
          </a:xfrm>
          <a:prstGeom prst="roundRect">
            <a:avLst>
              <a:gd name="adj" fmla="val 24332"/>
            </a:avLst>
          </a:prstGeom>
          <a:solidFill>
            <a:srgbClr val="F6EBD4"/>
          </a:solidFill>
          <a:ln w="15240">
            <a:solidFill>
              <a:srgbClr val="E8AF3B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6295390" y="5985510"/>
            <a:ext cx="589915" cy="1123950"/>
          </a:xfrm>
          <a:prstGeom prst="roundRect">
            <a:avLst>
              <a:gd name="adj" fmla="val 34401"/>
            </a:avLst>
          </a:prstGeom>
          <a:solidFill>
            <a:srgbClr val="E8AF3B"/>
          </a:solidFill>
        </p:spPr>
      </p:sp>
      <p:sp>
        <p:nvSpPr>
          <p:cNvPr id="19" name="Text 15"/>
          <p:cNvSpPr/>
          <p:nvPr/>
        </p:nvSpPr>
        <p:spPr>
          <a:xfrm>
            <a:off x="6475928" y="6350873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1700" dirty="0"/>
          </a:p>
        </p:txBody>
      </p:sp>
      <p:sp>
        <p:nvSpPr>
          <p:cNvPr id="21" name="Shape 17"/>
          <p:cNvSpPr/>
          <p:nvPr/>
        </p:nvSpPr>
        <p:spPr>
          <a:xfrm>
            <a:off x="6280150" y="7216775"/>
            <a:ext cx="8201025" cy="884555"/>
          </a:xfrm>
          <a:prstGeom prst="roundRect">
            <a:avLst>
              <a:gd name="adj" fmla="val 25003"/>
            </a:avLst>
          </a:prstGeom>
          <a:solidFill>
            <a:srgbClr val="F6EBD4"/>
          </a:solidFill>
          <a:ln w="15240">
            <a:solidFill>
              <a:srgbClr val="CC914D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6295430" y="7232333"/>
            <a:ext cx="589717" cy="854035"/>
          </a:xfrm>
          <a:prstGeom prst="roundRect">
            <a:avLst>
              <a:gd name="adj" fmla="val 34401"/>
            </a:avLst>
          </a:prstGeom>
          <a:solidFill>
            <a:srgbClr val="CC914D"/>
          </a:solidFill>
        </p:spPr>
      </p:sp>
      <p:sp>
        <p:nvSpPr>
          <p:cNvPr id="23" name="Text 19"/>
          <p:cNvSpPr/>
          <p:nvPr/>
        </p:nvSpPr>
        <p:spPr>
          <a:xfrm>
            <a:off x="6475928" y="7521178"/>
            <a:ext cx="221099" cy="27634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1700" dirty="0"/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6967855" y="7301230"/>
            <a:ext cx="6721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Научить узнавать и называть 2–3 характерных элемента узора северных промыслов.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 sz="1600"/>
          </a:p>
        </p:txBody>
      </p:sp>
      <p:sp>
        <p:nvSpPr>
          <p:cNvPr id="27" name="Текстовое поле 26"/>
          <p:cNvSpPr txBox="1"/>
          <p:nvPr/>
        </p:nvSpPr>
        <p:spPr>
          <a:xfrm>
            <a:off x="6892925" y="6043930"/>
            <a:ext cx="7451725" cy="1068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Обогатить активный и пассивный словарь детей за счёт лексики по темам: «Народные промыслы», «Инструменты», «Материалы», «Цвет и узор» (например: свистулька, прялка, веретено, коклюшки, узор, орнамент, завиток, ромб, крест).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Текстовое поле 27"/>
          <p:cNvSpPr txBox="1"/>
          <p:nvPr/>
        </p:nvSpPr>
        <p:spPr>
          <a:xfrm>
            <a:off x="6892925" y="4519295"/>
            <a:ext cx="7452995" cy="1327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Сформировать представления о материалах, инструментах и последовательности действий мастеров (глина, дерево, лен, береста; гончарный круг, прялка, пяльцы, челнок), о последовательности изготовления предметов (алгоритмы: из глины — в горшок, из льна — в полотно).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6871970" y="3256280"/>
            <a:ext cx="7473315" cy="1123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  <a:sym typeface="+mn-ea"/>
              </a:rPr>
              <a:t>Познакомить детей с основными видами народных ремёсел Северо-Западного региона (каргопольская игрушка, великоустюжское чернение по серебру, вышивка, кружевоплетение, резьба по бересте, плетение из лозы/щепы).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54393"/>
            <a:ext cx="3725108" cy="3188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Коррекционно-развивающие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793790" y="1364575"/>
            <a:ext cx="7556421" cy="1020723"/>
          </a:xfrm>
          <a:prstGeom prst="roundRect">
            <a:avLst>
              <a:gd name="adj" fmla="val 25000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816650" y="1387435"/>
            <a:ext cx="680442" cy="975003"/>
          </a:xfrm>
          <a:prstGeom prst="roundRect">
            <a:avLst>
              <a:gd name="adj" fmla="val 33471"/>
            </a:avLst>
          </a:prstGeom>
          <a:solidFill>
            <a:srgbClr val="626C3B"/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1025485" y="1715453"/>
            <a:ext cx="255151" cy="3189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1624608" y="1557457"/>
            <a:ext cx="6532721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Развитие связной речи: учить составлять описательные рассказы об экспонатах по схеме-алгоритму.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793790" y="2512814"/>
            <a:ext cx="7556421" cy="1338263"/>
          </a:xfrm>
          <a:prstGeom prst="roundRect">
            <a:avLst>
              <a:gd name="adj" fmla="val 19068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816650" y="2535674"/>
            <a:ext cx="680442" cy="1292543"/>
          </a:xfrm>
          <a:prstGeom prst="roundRect">
            <a:avLst>
              <a:gd name="adj" fmla="val 33471"/>
            </a:avLst>
          </a:prstGeom>
          <a:solidFill>
            <a:srgbClr val="83792E"/>
          </a:solidFill>
        </p:spPr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1025485" y="3022402"/>
            <a:ext cx="255151" cy="3189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000" dirty="0"/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1624608" y="2626320"/>
            <a:ext cx="6532721" cy="952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Коррекция грамматического строя: формировать навыки словоизменения и словообразования (существительные в родительном падеже: ложка – много ложек; относительные прилагательные: глина – глиняный горшок, береста – берестяной туесок).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>
            <p:custDataLst>
              <p:tags r:id="rId9"/>
            </p:custDataLst>
          </p:nvPr>
        </p:nvSpPr>
        <p:spPr>
          <a:xfrm>
            <a:off x="793790" y="3978593"/>
            <a:ext cx="7556421" cy="1020723"/>
          </a:xfrm>
          <a:prstGeom prst="roundRect">
            <a:avLst>
              <a:gd name="adj" fmla="val 25000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3" name="Shape 10"/>
          <p:cNvSpPr/>
          <p:nvPr>
            <p:custDataLst>
              <p:tags r:id="rId10"/>
            </p:custDataLst>
          </p:nvPr>
        </p:nvSpPr>
        <p:spPr>
          <a:xfrm>
            <a:off x="816650" y="4001453"/>
            <a:ext cx="680442" cy="975003"/>
          </a:xfrm>
          <a:prstGeom prst="roundRect">
            <a:avLst>
              <a:gd name="adj" fmla="val 33471"/>
            </a:avLst>
          </a:prstGeom>
          <a:solidFill>
            <a:srgbClr val="E8AF3B"/>
          </a:solidFill>
        </p:spPr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1025485" y="4329470"/>
            <a:ext cx="255151" cy="3189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000" dirty="0"/>
          </a:p>
        </p:txBody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1624608" y="4171474"/>
            <a:ext cx="6532721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Развитие мелкой моторики и графомоторных навыков: обводка элементов узоров, штриховка, шнуровка-вышивка, лепка и роспись игрушек.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>
            <p:custDataLst>
              <p:tags r:id="rId13"/>
            </p:custDataLst>
          </p:nvPr>
        </p:nvSpPr>
        <p:spPr>
          <a:xfrm>
            <a:off x="793790" y="5126831"/>
            <a:ext cx="7556421" cy="1100138"/>
          </a:xfrm>
          <a:prstGeom prst="roundRect">
            <a:avLst>
              <a:gd name="adj" fmla="val 23195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7" name="Shape 14"/>
          <p:cNvSpPr/>
          <p:nvPr>
            <p:custDataLst>
              <p:tags r:id="rId14"/>
            </p:custDataLst>
          </p:nvPr>
        </p:nvSpPr>
        <p:spPr>
          <a:xfrm>
            <a:off x="816650" y="5149691"/>
            <a:ext cx="680442" cy="1054418"/>
          </a:xfrm>
          <a:prstGeom prst="roundRect">
            <a:avLst>
              <a:gd name="adj" fmla="val 33471"/>
            </a:avLst>
          </a:prstGeom>
          <a:solidFill>
            <a:srgbClr val="CC914D"/>
          </a:solidFill>
        </p:spPr>
      </p:sp>
      <p:sp>
        <p:nvSpPr>
          <p:cNvPr id="18" name="Text 15"/>
          <p:cNvSpPr/>
          <p:nvPr>
            <p:custDataLst>
              <p:tags r:id="rId15"/>
            </p:custDataLst>
          </p:nvPr>
        </p:nvSpPr>
        <p:spPr>
          <a:xfrm>
            <a:off x="1025485" y="5517356"/>
            <a:ext cx="255151" cy="3189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000" dirty="0"/>
          </a:p>
        </p:txBody>
      </p:sp>
      <p:sp>
        <p:nvSpPr>
          <p:cNvPr id="19" name="Text 16"/>
          <p:cNvSpPr/>
          <p:nvPr>
            <p:custDataLst>
              <p:tags r:id="rId16"/>
            </p:custDataLst>
          </p:nvPr>
        </p:nvSpPr>
        <p:spPr>
          <a:xfrm>
            <a:off x="1624608" y="5319713"/>
            <a:ext cx="6532721" cy="7143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Развитие зрительного внимания и восприятия: дидактические игры «Найди пару узоров», «Чего не стало?», «Собери целое» (разрезные картинки с народной игрушкой и т.д.).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/>
          <p:cNvSpPr/>
          <p:nvPr>
            <p:custDataLst>
              <p:tags r:id="rId17"/>
            </p:custDataLst>
          </p:nvPr>
        </p:nvSpPr>
        <p:spPr>
          <a:xfrm>
            <a:off x="793790" y="6354485"/>
            <a:ext cx="7556421" cy="1020723"/>
          </a:xfrm>
          <a:prstGeom prst="roundRect">
            <a:avLst>
              <a:gd name="adj" fmla="val 25000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21" name="Shape 18"/>
          <p:cNvSpPr/>
          <p:nvPr>
            <p:custDataLst>
              <p:tags r:id="rId18"/>
            </p:custDataLst>
          </p:nvPr>
        </p:nvSpPr>
        <p:spPr>
          <a:xfrm>
            <a:off x="816650" y="6377345"/>
            <a:ext cx="680442" cy="975003"/>
          </a:xfrm>
          <a:prstGeom prst="roundRect">
            <a:avLst>
              <a:gd name="adj" fmla="val 33471"/>
            </a:avLst>
          </a:prstGeom>
          <a:solidFill>
            <a:srgbClr val="626C3B"/>
          </a:solidFill>
        </p:spPr>
      </p:sp>
      <p:sp>
        <p:nvSpPr>
          <p:cNvPr id="22" name="Text 19"/>
          <p:cNvSpPr/>
          <p:nvPr>
            <p:custDataLst>
              <p:tags r:id="rId19"/>
            </p:custDataLst>
          </p:nvPr>
        </p:nvSpPr>
        <p:spPr>
          <a:xfrm>
            <a:off x="1025485" y="6705362"/>
            <a:ext cx="255151" cy="31896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</a:t>
            </a:r>
            <a:endParaRPr lang="en-US" sz="2000" dirty="0"/>
          </a:p>
        </p:txBody>
      </p:sp>
      <p:sp>
        <p:nvSpPr>
          <p:cNvPr id="23" name="Text 20"/>
          <p:cNvSpPr/>
          <p:nvPr>
            <p:custDataLst>
              <p:tags r:id="rId20"/>
            </p:custDataLst>
          </p:nvPr>
        </p:nvSpPr>
        <p:spPr>
          <a:xfrm>
            <a:off x="1624608" y="6547366"/>
            <a:ext cx="6532721" cy="476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Развитие тактильной чувствительности и кинестетического праксиса: «Волшебный мешочек» с кусочками дерева, глины, льна, бересты и др.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8417"/>
            <a:ext cx="3189923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Воспитательные задачи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>
            <p:custDataLst>
              <p:tags r:id="rId1"/>
            </p:custDataLst>
          </p:nvPr>
        </p:nvSpPr>
        <p:spPr>
          <a:xfrm>
            <a:off x="6280190" y="1226225"/>
            <a:ext cx="7556421" cy="1088708"/>
          </a:xfrm>
          <a:prstGeom prst="roundRect">
            <a:avLst>
              <a:gd name="adj" fmla="val 25001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Shape 2"/>
          <p:cNvSpPr/>
          <p:nvPr>
            <p:custDataLst>
              <p:tags r:id="rId2"/>
            </p:custDataLst>
          </p:nvPr>
        </p:nvSpPr>
        <p:spPr>
          <a:xfrm>
            <a:off x="6303050" y="1249085"/>
            <a:ext cx="725805" cy="1042988"/>
          </a:xfrm>
          <a:prstGeom prst="roundRect">
            <a:avLst>
              <a:gd name="adj" fmla="val 33723"/>
            </a:avLst>
          </a:prstGeom>
          <a:solidFill>
            <a:srgbClr val="626C3B"/>
          </a:solidFill>
        </p:spPr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6526054" y="1600438"/>
            <a:ext cx="272177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>
            <p:custDataLst>
              <p:tags r:id="rId4"/>
            </p:custDataLst>
          </p:nvPr>
        </p:nvSpPr>
        <p:spPr>
          <a:xfrm>
            <a:off x="7173992" y="1430536"/>
            <a:ext cx="6458307" cy="522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Воспитывать уважение и интерес к труду народных мастеров, понимание ценности ручного труда.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6280190" y="2460069"/>
            <a:ext cx="7556421" cy="1192292"/>
          </a:xfrm>
          <a:prstGeom prst="roundRect">
            <a:avLst>
              <a:gd name="adj" fmla="val 22829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9" name="Shape 6"/>
          <p:cNvSpPr/>
          <p:nvPr>
            <p:custDataLst>
              <p:tags r:id="rId6"/>
            </p:custDataLst>
          </p:nvPr>
        </p:nvSpPr>
        <p:spPr>
          <a:xfrm>
            <a:off x="6303050" y="2482929"/>
            <a:ext cx="725805" cy="1146572"/>
          </a:xfrm>
          <a:prstGeom prst="roundRect">
            <a:avLst>
              <a:gd name="adj" fmla="val 33723"/>
            </a:avLst>
          </a:prstGeom>
          <a:solidFill>
            <a:srgbClr val="83792E"/>
          </a:solidFill>
        </p:spPr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6526054" y="2886075"/>
            <a:ext cx="272177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7173992" y="2664381"/>
            <a:ext cx="6458307" cy="7836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Формировать бережное отношение к предметам народного творчества, умение аккуратно обращаться с экспонатами в интерактивном музее (правило: «Трогаем с умом»).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>
            <p:custDataLst>
              <p:tags r:id="rId9"/>
            </p:custDataLst>
          </p:nvPr>
        </p:nvSpPr>
        <p:spPr>
          <a:xfrm>
            <a:off x="6280190" y="3797498"/>
            <a:ext cx="7556421" cy="1088708"/>
          </a:xfrm>
          <a:prstGeom prst="roundRect">
            <a:avLst>
              <a:gd name="adj" fmla="val 25001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3" name="Shape 10"/>
          <p:cNvSpPr/>
          <p:nvPr>
            <p:custDataLst>
              <p:tags r:id="rId10"/>
            </p:custDataLst>
          </p:nvPr>
        </p:nvSpPr>
        <p:spPr>
          <a:xfrm>
            <a:off x="6303050" y="3820358"/>
            <a:ext cx="725805" cy="1042988"/>
          </a:xfrm>
          <a:prstGeom prst="roundRect">
            <a:avLst>
              <a:gd name="adj" fmla="val 33723"/>
            </a:avLst>
          </a:prstGeom>
          <a:solidFill>
            <a:srgbClr val="E8AF3B"/>
          </a:solidFill>
        </p:spPr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6526054" y="4171712"/>
            <a:ext cx="272177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2"/>
          <p:cNvSpPr/>
          <p:nvPr>
            <p:custDataLst>
              <p:tags r:id="rId12"/>
            </p:custDataLst>
          </p:nvPr>
        </p:nvSpPr>
        <p:spPr>
          <a:xfrm>
            <a:off x="7173992" y="4001810"/>
            <a:ext cx="6458307" cy="522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Создавать условия для развития коммуникативных навыков в процессе совместных игр и обсуждений («расскажи соседу, что ты слепил»).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>
            <p:custDataLst>
              <p:tags r:id="rId13"/>
            </p:custDataLst>
          </p:nvPr>
        </p:nvSpPr>
        <p:spPr>
          <a:xfrm>
            <a:off x="6280190" y="5031343"/>
            <a:ext cx="7556421" cy="1192292"/>
          </a:xfrm>
          <a:prstGeom prst="roundRect">
            <a:avLst>
              <a:gd name="adj" fmla="val 22829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7" name="Shape 14"/>
          <p:cNvSpPr/>
          <p:nvPr>
            <p:custDataLst>
              <p:tags r:id="rId14"/>
            </p:custDataLst>
          </p:nvPr>
        </p:nvSpPr>
        <p:spPr>
          <a:xfrm>
            <a:off x="6303050" y="5054203"/>
            <a:ext cx="725805" cy="1146572"/>
          </a:xfrm>
          <a:prstGeom prst="roundRect">
            <a:avLst>
              <a:gd name="adj" fmla="val 33723"/>
            </a:avLst>
          </a:prstGeom>
          <a:solidFill>
            <a:srgbClr val="CC914D"/>
          </a:solidFill>
        </p:spPr>
      </p:sp>
      <p:sp>
        <p:nvSpPr>
          <p:cNvPr id="18" name="Text 15"/>
          <p:cNvSpPr/>
          <p:nvPr>
            <p:custDataLst>
              <p:tags r:id="rId15"/>
            </p:custDataLst>
          </p:nvPr>
        </p:nvSpPr>
        <p:spPr>
          <a:xfrm>
            <a:off x="6526054" y="5457349"/>
            <a:ext cx="272177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19" name="Text 16"/>
          <p:cNvSpPr/>
          <p:nvPr>
            <p:custDataLst>
              <p:tags r:id="rId16"/>
            </p:custDataLst>
          </p:nvPr>
        </p:nvSpPr>
        <p:spPr>
          <a:xfrm>
            <a:off x="7173992" y="5235654"/>
            <a:ext cx="6458307" cy="7836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Воспитывать чувство гордости за культурное наследие родного края (Северо-Запад России), формировать первичную культурную идентичность.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/>
          <p:cNvSpPr/>
          <p:nvPr>
            <p:custDataLst>
              <p:tags r:id="rId17"/>
            </p:custDataLst>
          </p:nvPr>
        </p:nvSpPr>
        <p:spPr>
          <a:xfrm>
            <a:off x="6280190" y="6368772"/>
            <a:ext cx="7556421" cy="1192292"/>
          </a:xfrm>
          <a:prstGeom prst="roundRect">
            <a:avLst>
              <a:gd name="adj" fmla="val 22829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21" name="Shape 18"/>
          <p:cNvSpPr/>
          <p:nvPr>
            <p:custDataLst>
              <p:tags r:id="rId18"/>
            </p:custDataLst>
          </p:nvPr>
        </p:nvSpPr>
        <p:spPr>
          <a:xfrm>
            <a:off x="6303050" y="6391632"/>
            <a:ext cx="725805" cy="1146572"/>
          </a:xfrm>
          <a:prstGeom prst="roundRect">
            <a:avLst>
              <a:gd name="adj" fmla="val 33723"/>
            </a:avLst>
          </a:prstGeom>
          <a:solidFill>
            <a:srgbClr val="626C3B"/>
          </a:solidFill>
        </p:spPr>
      </p:sp>
      <p:sp>
        <p:nvSpPr>
          <p:cNvPr id="22" name="Text 19"/>
          <p:cNvSpPr/>
          <p:nvPr>
            <p:custDataLst>
              <p:tags r:id="rId19"/>
            </p:custDataLst>
          </p:nvPr>
        </p:nvSpPr>
        <p:spPr>
          <a:xfrm>
            <a:off x="6526054" y="6794778"/>
            <a:ext cx="272177" cy="340162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5</a:t>
            </a:r>
            <a:endParaRPr lang="en-US" sz="2100" dirty="0"/>
          </a:p>
        </p:txBody>
      </p:sp>
      <p:sp>
        <p:nvSpPr>
          <p:cNvPr id="23" name="Text 20"/>
          <p:cNvSpPr/>
          <p:nvPr>
            <p:custDataLst>
              <p:tags r:id="rId20"/>
            </p:custDataLst>
          </p:nvPr>
        </p:nvSpPr>
        <p:spPr>
          <a:xfrm>
            <a:off x="7173992" y="6573083"/>
            <a:ext cx="6458307" cy="7836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403011"/>
                </a:solidFill>
                <a:latin typeface="Arial" panose="020B0604020202020204" pitchFamily="34" charset="0"/>
                <a:ea typeface="Brygada 1918" pitchFamily="34" charset="-122"/>
                <a:cs typeface="Arial" panose="020B0604020202020204" pitchFamily="34" charset="0"/>
              </a:rPr>
              <a:t>Поддерживать самостоятельность, инициативность и творческое самовыражение детей в продуктивной деятельности (лепка, рисование узоров, придумывание своей игрушки).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1245" y="77470"/>
            <a:ext cx="5064760" cy="70866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altLang="en-US" sz="445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Музей в действии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272415" y="6762750"/>
            <a:ext cx="4757420" cy="1323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ыставк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Узоры Севера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гжельская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волховск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роспис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Изображение 7" descr="S_5Nqcbdd5kXnwcJjvGrYsdihiba3q49f-tLmUw2yIoYtTG6T1fc-2B46nCUp2CiwsexI9zgkqKYcrBt4Ddhwx4T"/>
          <p:cNvPicPr>
            <a:picLocks noChangeAspect="1"/>
          </p:cNvPicPr>
          <p:nvPr/>
        </p:nvPicPr>
        <p:blipFill>
          <a:blip r:embed="rId3"/>
          <a:srcRect b="15349"/>
          <a:stretch>
            <a:fillRect/>
          </a:stretch>
        </p:blipFill>
        <p:spPr>
          <a:xfrm>
            <a:off x="272415" y="1189990"/>
            <a:ext cx="4716145" cy="532320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pic>
        <p:nvPicPr>
          <p:cNvPr id="3" name="Изображение 2" descr="HNFrdk0Ghx559bjt7VYLln_i96tzOpgvgOXqY2p4oFJTRwJMHnEjjFfsjBlgScLf2jvhBL846ARuUNiQsoIBEKwI"/>
          <p:cNvPicPr>
            <a:picLocks noChangeAspect="1"/>
          </p:cNvPicPr>
          <p:nvPr/>
        </p:nvPicPr>
        <p:blipFill>
          <a:blip r:embed="rId5"/>
          <a:srcRect l="8924" t="5008" r="1834" b="10694"/>
          <a:stretch>
            <a:fillRect/>
          </a:stretch>
        </p:blipFill>
        <p:spPr>
          <a:xfrm>
            <a:off x="7186930" y="1632585"/>
            <a:ext cx="6264275" cy="443801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188835" y="6762750"/>
            <a:ext cx="6262370" cy="805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Итоговое занятие по закреплению пройденного материала. </a:t>
            </a:r>
          </a:p>
        </p:txBody>
      </p:sp>
      <p:pic>
        <p:nvPicPr>
          <p:cNvPr id="6" name="Изображение 5" descr="Без имени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4155" y="6762750"/>
            <a:ext cx="1417320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pic>
        <p:nvPicPr>
          <p:cNvPr id="6" name="Изображение 5" descr="De0DkmrLpKNahJv0JHltZCV7VllgiuJE5IYFQ_ZvmzYico2SDccjHLtmGEPj7AW0s3xeAnkV-iZl9WcD0--vpeNP"/>
          <p:cNvPicPr>
            <a:picLocks noChangeAspect="1"/>
          </p:cNvPicPr>
          <p:nvPr/>
        </p:nvPicPr>
        <p:blipFill>
          <a:blip r:embed="rId3"/>
          <a:srcRect t="15153" b="7270"/>
          <a:stretch>
            <a:fillRect/>
          </a:stretch>
        </p:blipFill>
        <p:spPr>
          <a:xfrm>
            <a:off x="6666230" y="173990"/>
            <a:ext cx="7604125" cy="442468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6666230" y="5152390"/>
            <a:ext cx="7604125" cy="1514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Экспозиция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становится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частью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занятия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дети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только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знакомятся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росписью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пробуют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себя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роли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мастеров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</a:p>
        </p:txBody>
      </p:sp>
      <p:pic>
        <p:nvPicPr>
          <p:cNvPr id="3" name="Изображение 2" descr="XeaoflPCqFzUdoTSYMNQXiSXXo-q7RfUJsK5IkXOq3H74h7pvx7GBFqCpg18aCyEKTclMxDOjvymZPsR0oElwYY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5" y="173990"/>
            <a:ext cx="5716270" cy="6922770"/>
          </a:xfrm>
          <a:prstGeom prst="rect">
            <a:avLst/>
          </a:prstGeom>
        </p:spPr>
      </p:pic>
      <p:pic>
        <p:nvPicPr>
          <p:cNvPr id="4" name="Изображение 3" descr="Без имени-1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60000">
            <a:off x="11483975" y="6306185"/>
            <a:ext cx="1505585" cy="20688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5155" y="236418"/>
            <a:ext cx="855916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Разработка дидактических игр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42055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285115" y="1253490"/>
            <a:ext cx="8087995" cy="4881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Педагоги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разрабатывают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дидактическ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игр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направленны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знакомство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дошкольников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природными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культурными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особенностями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Северо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Западного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региона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лото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мемо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ходилки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тактильные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дети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узнают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традиционных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промыслах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вологодское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кружево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каргопольская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игрушка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берестяное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дело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орнаментах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материалах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инструментах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народных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мастеров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адаптированы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разными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речевыми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познавательными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возможностями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что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позволяет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использовать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как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образовательной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так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свободной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игре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Изображение 7" descr="qr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745" y="6216650"/>
            <a:ext cx="1841500" cy="184150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522220" y="6134735"/>
            <a:ext cx="2254250" cy="1050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/>
              <a:t>Подробнее о дидактической игре </a:t>
            </a:r>
            <a:br>
              <a:rPr lang="ru-RU" altLang="en-US"/>
            </a:br>
            <a:r>
              <a:rPr lang="ru-RU" altLang="en-US"/>
              <a:t>«Тропами Карелии»:</a:t>
            </a:r>
          </a:p>
        </p:txBody>
      </p:sp>
      <p:pic>
        <p:nvPicPr>
          <p:cNvPr id="6" name="Изображение 5" descr="1EwkPzBMqKNxXSNgfEqw83-Zdt3tT7Tl4EdYD7r2nPVb8TlHHeWvpAh3yx5ilyuWBXw72dhF0eQYGIbNFd8uzMhv"/>
          <p:cNvPicPr>
            <a:picLocks noChangeAspect="1"/>
          </p:cNvPicPr>
          <p:nvPr/>
        </p:nvPicPr>
        <p:blipFill>
          <a:blip r:embed="rId5"/>
          <a:srcRect l="10642" t="1914" r="18785"/>
          <a:stretch>
            <a:fillRect/>
          </a:stretch>
        </p:blipFill>
        <p:spPr>
          <a:xfrm>
            <a:off x="7975600" y="970280"/>
            <a:ext cx="6482715" cy="6757670"/>
          </a:xfrm>
          <a:prstGeom prst="rect">
            <a:avLst/>
          </a:prstGeom>
        </p:spPr>
      </p:pic>
      <p:pic>
        <p:nvPicPr>
          <p:cNvPr id="4" name="Изображение 3" descr="Без имени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0000" flipH="1">
            <a:off x="1555115" y="6580505"/>
            <a:ext cx="1282065" cy="16903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0" y="7753350"/>
            <a:ext cx="1771650" cy="4762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89735" y="127000"/>
            <a:ext cx="11876405" cy="9550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Arial" panose="020B0604020202020204" pitchFamily="34" charset="0"/>
                <a:ea typeface="Brygada 1918 Semi Bold" pitchFamily="34" charset="-122"/>
                <a:cs typeface="Arial" panose="020B0604020202020204" pitchFamily="34" charset="0"/>
              </a:rPr>
              <a:t>Совместная деятельность с родителями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3703677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21731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411970" y="6611620"/>
            <a:ext cx="5116830" cy="11417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indent="0" algn="r">
              <a:lnSpc>
                <a:spcPts val="2850"/>
              </a:lnSpc>
              <a:buNone/>
            </a:pP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Совместное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родителей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это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нити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которые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сплетаются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крепкую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связь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9486265" y="1285875"/>
            <a:ext cx="5060950" cy="1743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Детям и их родителям предвалагались задания для работы дома.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Совместное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творчество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родителей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продолжением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en-US" sz="2400">
                <a:latin typeface="Arial" panose="020B0604020202020204" pitchFamily="34" charset="0"/>
                <a:cs typeface="Arial" panose="020B0604020202020204" pitchFamily="34" charset="0"/>
              </a:rPr>
              <a:t>в домашних условиях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укрепляя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интерес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взаимодействие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семье</a:t>
            </a:r>
            <a:r>
              <a:rPr lang="en-US" altLang="ru-RU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Изображение 9" descr="H3-6pIMwWiGO6LuV4pdoNAn33IuzdOq9QYapLkWA3FaEhpqDZzxP_DzCMQ_k96rpAiNwL2gkb23jtw60p2vgz-x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" y="958215"/>
            <a:ext cx="9123680" cy="6843395"/>
          </a:xfrm>
          <a:prstGeom prst="rect">
            <a:avLst/>
          </a:prstGeom>
        </p:spPr>
      </p:pic>
      <p:pic>
        <p:nvPicPr>
          <p:cNvPr id="8" name="Изображение 7" descr="cbabf6bd-e67c-4f3d-8037-585bb6e8740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8415" y="3984625"/>
            <a:ext cx="1875155" cy="28130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98.8062204724409,&quot;left&quot;:494.5031496062992,&quot;top&quot;:96.55314960629921,&quot;width&quot;:594.99377952755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26.178188976378,&quot;left&quot;:62.50314960629921,&quot;top&quot;:107.44685039370079,&quot;width&quot;:594.9937795275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7142</Words>
  <Application>Microsoft Office PowerPoint</Application>
  <PresentationFormat>Произвольный</PresentationFormat>
  <Paragraphs>173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Полина Румянцева</cp:lastModifiedBy>
  <cp:revision>10</cp:revision>
  <dcterms:created xsi:type="dcterms:W3CDTF">2026-04-13T05:29:00Z</dcterms:created>
  <dcterms:modified xsi:type="dcterms:W3CDTF">2026-04-23T12:44:57Z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9630C6FCD6C54C05898B3CB881A06096_12</vt:lpwstr>
  </property>
  <property fmtid="{D5CDD505-2E9C-101B-9397-08002B2CF9AE}" pid="3" name="KSOProductBuildVer">
    <vt:lpwstr>1049-12.2.0.23196</vt:lpwstr>
  </property>
</Properties>
</file>