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110AD3-1822-4647-B3E3-A2FC7C0C2070}" v="320" dt="2024-01-04T12:58:43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44FF2-0B7E-76E9-820C-B2883637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hames"/>
              </a:rPr>
              <a:t>"Пословицы и поговорки как фольклорная энциклопедия ценностей воспитания"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2158C1-9E3D-A55A-B7A6-94D75CE02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1713" y="3041726"/>
            <a:ext cx="3130344" cy="18248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latin typeface="Thames"/>
              </a:rPr>
              <a:t>Выполнили:</a:t>
            </a:r>
          </a:p>
          <a:p>
            <a:pPr marL="0" indent="0">
              <a:buNone/>
            </a:pPr>
            <a:r>
              <a:rPr lang="ru-RU" sz="1800" dirty="0">
                <a:latin typeface="Thames"/>
              </a:rPr>
              <a:t>Воспитатели ГЮДОУ №31</a:t>
            </a:r>
          </a:p>
          <a:p>
            <a:pPr marL="0" indent="0">
              <a:buNone/>
            </a:pPr>
            <a:r>
              <a:rPr lang="ru-RU" sz="1800" dirty="0">
                <a:latin typeface="Thames"/>
              </a:rPr>
              <a:t>Василеостровского района</a:t>
            </a:r>
          </a:p>
          <a:p>
            <a:pPr marL="0" indent="0">
              <a:buNone/>
            </a:pPr>
            <a:r>
              <a:rPr lang="ru-RU" sz="1800" dirty="0">
                <a:latin typeface="Thames"/>
              </a:rPr>
              <a:t>Панкратьева И.А.</a:t>
            </a:r>
          </a:p>
          <a:p>
            <a:pPr marL="0" indent="0">
              <a:buNone/>
            </a:pPr>
            <a:r>
              <a:rPr lang="ru-RU" sz="1800" dirty="0">
                <a:latin typeface="Thames"/>
              </a:rPr>
              <a:t>Половцева О.Ю.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0B224-1D8A-1A86-3ABE-A7B05B4602CF}"/>
              </a:ext>
            </a:extLst>
          </p:cNvPr>
          <p:cNvSpPr txBox="1"/>
          <p:nvPr/>
        </p:nvSpPr>
        <p:spPr>
          <a:xfrm>
            <a:off x="4692303" y="611514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latin typeface="Thames"/>
              </a:rPr>
              <a:t>Санкт-Петербург</a:t>
            </a:r>
          </a:p>
          <a:p>
            <a:pPr algn="ctr"/>
            <a:r>
              <a:rPr lang="ru-RU" dirty="0">
                <a:latin typeface="Thame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121917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AB500-3BCB-07E7-856F-BCC95C543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923" y="3157918"/>
            <a:ext cx="3651337" cy="9450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hames"/>
              </a:rPr>
              <a:t>Спасибо за внимание!</a:t>
            </a:r>
          </a:p>
        </p:txBody>
      </p:sp>
      <p:pic>
        <p:nvPicPr>
          <p:cNvPr id="7" name="Graphic 6" descr="Комментарий &quot;Срочно&quot;">
            <a:extLst>
              <a:ext uri="{FF2B5EF4-FFF2-40B4-BE49-F238E27FC236}">
                <a16:creationId xmlns:a16="http://schemas.microsoft.com/office/drawing/2014/main" id="{3C95C34B-C5E1-8095-4ED2-47CF9F91A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5662" y="2184914"/>
            <a:ext cx="3755915" cy="3755915"/>
          </a:xfrm>
          <a:prstGeom prst="rect">
            <a:avLst/>
          </a:prstGeom>
        </p:spPr>
      </p:pic>
      <p:sp>
        <p:nvSpPr>
          <p:cNvPr id="28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7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61CD8-1777-90A9-78A5-22859DFF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ru-RU" sz="3700" b="1" dirty="0">
                <a:latin typeface="Thames"/>
                <a:cs typeface="Times New Roman"/>
              </a:rPr>
              <a:t>Пословицы и поговорки , как средство нравственного воспитания дошкольников</a:t>
            </a:r>
            <a:endParaRPr lang="ru-RU" sz="3700">
              <a:latin typeface="Thame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5D476-FE66-E9B3-E289-7863E9D54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600" b="1" dirty="0">
                <a:latin typeface="Thames"/>
                <a:cs typeface="Times New Roman"/>
              </a:rPr>
              <a:t>Народ – воспитатель, народ – педагог. Века и тысячелетия решалась задача: осмысление, сохранение и передача следующим поколениям того всеобщего, на чём зиждется всё человечество, и того частного, что составляет неповторимое лицо данного народа.</a:t>
            </a:r>
            <a:endParaRPr lang="ru-RU" sz="1600">
              <a:latin typeface="Thames"/>
            </a:endParaRPr>
          </a:p>
          <a:p>
            <a:pPr marL="0" indent="0">
              <a:buNone/>
            </a:pPr>
            <a:r>
              <a:rPr lang="ru-RU" sz="1600" b="1" dirty="0">
                <a:latin typeface="Thames"/>
                <a:cs typeface="Times New Roman"/>
              </a:rPr>
              <a:t>Что как ни пословицы и поговорки – “народные педагогические миниатюры” могут служить прекрасным средством воспитания и развития дошкольников.</a:t>
            </a:r>
            <a:endParaRPr lang="ru-RU" sz="1600" dirty="0">
              <a:latin typeface="Thames"/>
            </a:endParaRPr>
          </a:p>
          <a:p>
            <a:pPr marL="0" indent="0">
              <a:buNone/>
            </a:pPr>
            <a:r>
              <a:rPr lang="ru-RU" sz="1600" b="1" dirty="0">
                <a:latin typeface="Thames"/>
                <a:cs typeface="Times New Roman"/>
              </a:rPr>
              <a:t>Давно замечено, что мудрость и дух народа проявляются в его пословицах и поговорках, а знание пословиц и поговорок того или иного народа способствует не только лучшему знанию языка, но и лучшему пониманию образа мыслей и характера народа.</a:t>
            </a:r>
            <a:endParaRPr lang="ru-RU" sz="1600" dirty="0">
              <a:latin typeface="Thames"/>
            </a:endParaRPr>
          </a:p>
          <a:p>
            <a:pPr marL="0" indent="0">
              <a:buNone/>
            </a:pPr>
            <a:endParaRPr lang="ru-RU" sz="1600" dirty="0">
              <a:latin typeface="Thames"/>
            </a:endParaRPr>
          </a:p>
        </p:txBody>
      </p:sp>
      <p:pic>
        <p:nvPicPr>
          <p:cNvPr id="4" name="Рисунок 3" descr="Изображение выглядит как одежда, женщина, картин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542A18B2-871B-0322-27F0-8547E3C0F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327038"/>
            <a:ext cx="4788505" cy="347166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7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0AACA-51BC-DA4D-C1E7-42474363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ru-RU" b="1" dirty="0">
                <a:latin typeface="Thames"/>
                <a:cs typeface="Times New Roman"/>
              </a:rPr>
              <a:t>Пословицы и поговорки.</a:t>
            </a:r>
            <a:endParaRPr lang="ru-RU" dirty="0">
              <a:latin typeface="Thame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8A63A-F537-C071-1A57-E1E05D54B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100" b="1" dirty="0">
                <a:latin typeface="Thames"/>
                <a:cs typeface="Times New Roman"/>
              </a:rPr>
              <a:t>Это древний жанр устного народного творчества. Они возникли в далекое время, и уходят своими корнями вглубь веков. Многие из них появились еще тогда, когда не было письменности. Поэтому вопрос о первоисточниках стоит еще открытым. Пословицы и поговорки – особый вид устной поэзии, веками  впитавшей в себя трудовой опыт многочисленных поколений. Через особую организацию, интонационную окраску, использование специфических языковых средств выразительности (сравнений, эпитетов) они передают отношение народа к тому или иному предмету или явлению. Пословицы и поговорки, как и другой жанр устного народного творчества, в художественных образах зафиксировали опыт прожитой жизни во всем его многообразии и противоречивости.</a:t>
            </a:r>
            <a:endParaRPr lang="ru-RU" sz="1100" dirty="0">
              <a:latin typeface="Thames"/>
            </a:endParaRPr>
          </a:p>
          <a:p>
            <a:pPr marL="0" indent="0">
              <a:buNone/>
            </a:pPr>
            <a:r>
              <a:rPr lang="ru-RU" sz="1100" b="1" dirty="0">
                <a:latin typeface="Thames"/>
                <a:cs typeface="Times New Roman"/>
              </a:rPr>
              <a:t>Не растерять, сохранить то богатство, каким испокон веков владел каждый народ, приобщать детей к народному творчеству – одна из задач современного обучения и воспитания</a:t>
            </a:r>
            <a:endParaRPr lang="ru-RU" sz="1100" dirty="0">
              <a:latin typeface="Thames"/>
            </a:endParaRPr>
          </a:p>
          <a:p>
            <a:pPr marL="0" indent="0">
              <a:buNone/>
            </a:pPr>
            <a:r>
              <a:rPr lang="ru-RU" sz="1100" b="1" dirty="0">
                <a:latin typeface="Thames"/>
                <a:cs typeface="Times New Roman"/>
              </a:rPr>
              <a:t>Используя в своей речи пословицы и поговорки, дети учатся ясно, лаконично, выразительно выражать свои мысли и чувства, интонационно окрашивая свою речь, развивается умение творчески использовать слово, умение образно описать предмет, дать ему яркую характеристику.</a:t>
            </a:r>
            <a:endParaRPr lang="ru-RU" sz="1100" dirty="0">
              <a:latin typeface="Thames"/>
            </a:endParaRPr>
          </a:p>
          <a:p>
            <a:pPr marL="0" indent="0">
              <a:buNone/>
            </a:pPr>
            <a:endParaRPr lang="ru-RU" sz="1100" dirty="0">
              <a:latin typeface="Thames"/>
            </a:endParaRPr>
          </a:p>
        </p:txBody>
      </p:sp>
      <p:pic>
        <p:nvPicPr>
          <p:cNvPr id="4" name="Рисунок 3" descr="Изображение выглядит как одежда, человек, Человеческое лицо, девочка&#10;&#10;Автоматически созданное описание">
            <a:extLst>
              <a:ext uri="{FF2B5EF4-FFF2-40B4-BE49-F238E27FC236}">
                <a16:creationId xmlns:a16="http://schemas.microsoft.com/office/drawing/2014/main" id="{4B42C1CE-5A05-0493-4B08-751F20ED5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865745"/>
            <a:ext cx="4788505" cy="2394252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1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87CA1-9673-6ADF-B03F-DC99CAE17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ru-RU" b="1" dirty="0">
                <a:latin typeface="Thames"/>
                <a:cs typeface="Times New Roman"/>
              </a:rPr>
              <a:t> Почему именно они? Да всё просто.</a:t>
            </a:r>
            <a:endParaRPr lang="ru-RU" dirty="0">
              <a:latin typeface="Thame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EB634B-A139-BFB2-4064-C5B48FC36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400" b="1" dirty="0">
                <a:latin typeface="Thames"/>
                <a:cs typeface="Times New Roman"/>
              </a:rPr>
              <a:t>Во-первых, дошкольники ещё плохо владеют речью, и им легче воспроизвести дословно, чем передать общий смысл своими словами.</a:t>
            </a:r>
            <a:endParaRPr lang="ru-RU" sz="1400">
              <a:latin typeface="Thames"/>
            </a:endParaRPr>
          </a:p>
          <a:p>
            <a:pPr marL="0" indent="0">
              <a:buNone/>
            </a:pPr>
            <a:r>
              <a:rPr lang="ru-RU" sz="1400" b="1" dirty="0">
                <a:latin typeface="Thames"/>
                <a:cs typeface="Times New Roman"/>
              </a:rPr>
              <a:t>Во-вторых, этот возраст является периодом, в котором обнаруживается наибольшая чуткость к языковым явлениям. Ни потому ли к месту сказанное мудрое слово глубоко западает в душу детей, запоминается на долгие годы и оказывает на них сильное эмоциональное воздействие.</a:t>
            </a:r>
            <a:endParaRPr lang="ru-RU" sz="1400">
              <a:latin typeface="Thames"/>
            </a:endParaRPr>
          </a:p>
          <a:p>
            <a:pPr marL="0" indent="0">
              <a:buNone/>
            </a:pPr>
            <a:r>
              <a:rPr lang="ru-RU" sz="1400" b="1" dirty="0">
                <a:latin typeface="Thames"/>
                <a:cs typeface="Times New Roman"/>
              </a:rPr>
              <a:t> Пословицы и поговорки несут ярко выраженный нравственно-поучительный характер. Такие поговорки и пословицы содержат целый комплекс продуманных рекомендаций, выражающих народное представление о человеке, о формировании личности, о нравственном, трудовом, умственном, физическом и эстетическом воспитании.</a:t>
            </a:r>
            <a:endParaRPr lang="ru-RU" sz="1400">
              <a:latin typeface="Thames"/>
            </a:endParaRPr>
          </a:p>
          <a:p>
            <a:pPr marL="0" indent="0">
              <a:buNone/>
            </a:pPr>
            <a:endParaRPr lang="ru-RU" sz="1400" dirty="0">
              <a:latin typeface="Thames"/>
            </a:endParaRPr>
          </a:p>
        </p:txBody>
      </p:sp>
      <p:pic>
        <p:nvPicPr>
          <p:cNvPr id="4" name="Рисунок 3" descr="Изображение выглядит как одежда, мебель,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501D0034-8D1B-133F-7B2C-903B74A98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357" y="2184914"/>
            <a:ext cx="3746525" cy="375591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C7FEF-EF38-57EE-C538-656BB0FCC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700" b="1" dirty="0">
                <a:latin typeface="Thames"/>
                <a:cs typeface="Times New Roman"/>
              </a:rPr>
              <a:t> Нет ни одного человека, который бы не знал хотя бы пять пословиц. Наш народный фольклор невероятно богат поговорками и пословицами. И в каждой из них кроется великая мудрость нашего народа, глубочайший смысл, заложенный буквально в одной короткой фразе, четкой и лаконичной. Нет такой сферы человеческой деятельности, которую бы не затрагивали слова классических старинных пословиц. Их знали многие поколения наших предков, но поговорки актуальны и сегодня. Они не устаревают, не становятся ненужными и непонятными. И в этом вся их прелесть.</a:t>
            </a:r>
            <a:endParaRPr lang="ru-RU" sz="1700" dirty="0">
              <a:latin typeface="Thames"/>
            </a:endParaRPr>
          </a:p>
        </p:txBody>
      </p:sp>
      <p:pic>
        <p:nvPicPr>
          <p:cNvPr id="4" name="Рисунок 3" descr="Изображение выглядит как мебель, одежд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2A882DB4-2C33-657B-69D2-6BB3975ED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291125"/>
            <a:ext cx="4788505" cy="354349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9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0A673-837B-1A0E-BE7B-8251234F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>
                <a:latin typeface="Thames"/>
                <a:cs typeface="Times New Roman"/>
              </a:rPr>
              <a:t>О БОГАТСТВЕ И БЕДНОСТИ</a:t>
            </a:r>
            <a:endParaRPr lang="ru-RU">
              <a:latin typeface="Thame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744BC0-CC4D-2F41-DE92-763FD1A58C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Кто не богат, тот и алтыну рад.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Не сули чужой полтины, дай свой алтын 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Лучше на гривну убытку, чем на алтын стыда.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Деньга деньгу родит, а беда беду.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Бедному смерть не страшна.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 err="1">
                <a:latin typeface="Thames"/>
                <a:cs typeface="Times New Roman"/>
              </a:rPr>
              <a:t>Федюшке</a:t>
            </a:r>
            <a:r>
              <a:rPr lang="ru-RU" sz="1100" b="1" dirty="0">
                <a:latin typeface="Thames"/>
                <a:cs typeface="Times New Roman"/>
              </a:rPr>
              <a:t> дали денежку, а он и алтын просит.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Беден, да честен.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Бедному зятю и тесть не рад.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Бедность не порок, а несчастье.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Бедность учит, а счастье портит.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Бедному жениться — ночь коротка.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И бедный украдёт, да его Бог прощает.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Бедность крадет, а нужда лжет.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Бедному кусок за целый </a:t>
            </a:r>
            <a:r>
              <a:rPr lang="ru-RU" sz="1100" b="1" dirty="0" err="1">
                <a:latin typeface="Thames"/>
                <a:cs typeface="Times New Roman"/>
              </a:rPr>
              <a:t>ломоток</a:t>
            </a:r>
            <a:r>
              <a:rPr lang="ru-RU" sz="1100" b="1" dirty="0">
                <a:latin typeface="Thames"/>
                <a:cs typeface="Times New Roman"/>
              </a:rPr>
              <a:t>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Бедный знает и друга, и недруга.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endParaRPr lang="ru-RU" sz="1100" b="1" dirty="0">
              <a:latin typeface="Thames"/>
              <a:cs typeface="Times New Roman"/>
            </a:endParaRPr>
          </a:p>
          <a:p>
            <a:pPr marL="0" indent="0">
              <a:buNone/>
            </a:pPr>
            <a:endParaRPr lang="ru-RU" sz="1100" dirty="0">
              <a:latin typeface="Thames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DD29B1-17BF-D34B-2F4C-331A104135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ru-RU" sz="1100" b="1">
                <a:latin typeface="Thames"/>
                <a:cs typeface="Times New Roman"/>
              </a:rPr>
              <a:t>Кто не богат, тот и алтыну рад.</a:t>
            </a:r>
            <a:endParaRPr lang="ru-RU" sz="110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>
                <a:latin typeface="Thames"/>
                <a:cs typeface="Times New Roman"/>
              </a:rPr>
              <a:t>Алтын пропадает, и Мартын пропадает.</a:t>
            </a:r>
            <a:endParaRPr lang="ru-RU" sz="110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>
                <a:latin typeface="Thames"/>
                <a:cs typeface="Times New Roman"/>
              </a:rPr>
              <a:t>Не сули чужой полтины, дай свой алтын .</a:t>
            </a:r>
            <a:endParaRPr lang="ru-RU" sz="110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>
                <a:latin typeface="Thames"/>
                <a:cs typeface="Times New Roman"/>
              </a:rPr>
              <a:t>Алтын сам ворота отпирает и путь очищает.</a:t>
            </a:r>
            <a:endParaRPr lang="ru-RU" sz="110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Лучше на гривну убытку, чем на алтын стыда.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Шейка — копейка, алтын — голова, сто рублей — борода.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Деньга деньгу родит, а беда беду.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Бедному смерть не страшна.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 err="1">
                <a:latin typeface="Thames"/>
                <a:cs typeface="Times New Roman"/>
              </a:rPr>
              <a:t>Федюшке</a:t>
            </a:r>
            <a:r>
              <a:rPr lang="ru-RU" sz="1100" b="1" dirty="0">
                <a:latin typeface="Thames"/>
                <a:cs typeface="Times New Roman"/>
              </a:rPr>
              <a:t> дали денежку, а он и алтын просит.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Алтынного вора вешают, а </a:t>
            </a:r>
            <a:r>
              <a:rPr lang="ru-RU" sz="1100" b="1" dirty="0" err="1">
                <a:latin typeface="Thames"/>
                <a:cs typeface="Times New Roman"/>
              </a:rPr>
              <a:t>полтинного</a:t>
            </a:r>
            <a:r>
              <a:rPr lang="ru-RU" sz="1100" b="1" dirty="0">
                <a:latin typeface="Thames"/>
                <a:cs typeface="Times New Roman"/>
              </a:rPr>
              <a:t> чествуют.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Алтын Мартыну — ни сапог подшить, ни скоба подковать.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Беден, да честен.</a:t>
            </a:r>
            <a:endParaRPr lang="ru-RU" sz="110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Бедному зятю и тесть не рад.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Бедность не порок, а несчастье.</a:t>
            </a:r>
            <a:endParaRPr lang="ru-RU" sz="11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100" b="1" dirty="0">
                <a:latin typeface="Thames"/>
                <a:cs typeface="Times New Roman"/>
              </a:rPr>
              <a:t>Бедность учит, а счастье портит.</a:t>
            </a:r>
            <a:endParaRPr lang="ru-RU" sz="1100" dirty="0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52011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53339-424F-B8D1-AACB-0C3481011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>
                <a:latin typeface="Thames"/>
                <a:cs typeface="Times New Roman"/>
              </a:rPr>
              <a:t>О ДРУЖБЕ</a:t>
            </a:r>
            <a:endParaRPr lang="ru-RU">
              <a:latin typeface="Thame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D57622-2716-76EC-56A1-E4E2DD902D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Живут, как кошка с собакой.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Дружба дороже денег.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Дружба не гриб — в лесу не найдешь.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Дружбу помни, а зло забывай.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Медведь корове не брат.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Не давай денег, не теряй дружбы.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Дружба дружбой, а денежкам счет.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Старый друг лучше новых двух.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Эка дружба! Топором не разрубишь.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Всюду вхож, как медный грош.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Сапог с сапогом, лапоть с лаптем.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Друг не испытанный — что орех не сколотый.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Их сам черт лычком связал.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Один ум – </a:t>
            </a:r>
            <a:r>
              <a:rPr lang="ru-RU" sz="1400" b="1" err="1">
                <a:latin typeface="Thames"/>
                <a:cs typeface="Times New Roman"/>
              </a:rPr>
              <a:t>пол-ума</a:t>
            </a:r>
            <a:r>
              <a:rPr lang="ru-RU" sz="1400" b="1" dirty="0">
                <a:latin typeface="Thames"/>
                <a:cs typeface="Times New Roman"/>
              </a:rPr>
              <a:t>; три ума – полтора ума; два ума – ум.</a:t>
            </a:r>
            <a:endParaRPr lang="ru-RU">
              <a:latin typeface="Thames"/>
            </a:endParaRPr>
          </a:p>
          <a:p>
            <a:pPr marL="0" indent="0">
              <a:buNone/>
            </a:pPr>
            <a:endParaRPr lang="ru-RU" dirty="0">
              <a:latin typeface="Thames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9881F4-B6F2-7C80-D4E7-D0D77DC379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Друг и брат великое дело: не скоро добудешь.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Без беды друга не узнаешь.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Недруг поддакивает, а друг спорит.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На Бога уповай, а от добрых людей не отставай.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В поле пшеница годом родится, а добрый человек всегда </a:t>
            </a:r>
            <a:r>
              <a:rPr lang="ru-RU" sz="1400" b="1" dirty="0" err="1">
                <a:latin typeface="Thames"/>
                <a:cs typeface="Times New Roman"/>
              </a:rPr>
              <a:t>пригодитс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Без друга – сирота; с другом – семьянин.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Друга на деньги не купишь.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При пире, при бражке – все дружки; при горе, кручине – нет никого.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Говорить правду – потерять дружбу.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Богатому ни правды, ни дружбы не знавать.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Вдруг не станешь друг.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Нужда сдружила, приволье раздружило.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Кто кому надобен, тот тому и памятен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Дружба дружбе рознь, а иную хоть брось.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Раздружится друг – хуже недруга.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Легче друга потерять, чем найти.</a:t>
            </a:r>
            <a:endParaRPr lang="ru-RU">
              <a:latin typeface="Thames"/>
            </a:endParaRPr>
          </a:p>
          <a:p>
            <a:pPr marL="0" indent="0">
              <a:buNone/>
            </a:pPr>
            <a:endParaRPr lang="ru-RU" dirty="0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131977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78AF2-8BEE-9A60-3956-BD020CB1E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>
                <a:latin typeface="Thames"/>
                <a:cs typeface="Times New Roman"/>
              </a:rPr>
              <a:t>О ВИНЕ</a:t>
            </a:r>
            <a:endParaRPr lang="ru-RU">
              <a:latin typeface="Thame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0E740D-4B9A-A83D-B554-07951146D9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Была бы спина, найдётся и вина.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Бей в куст, виноватого Бог выдаст.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Была вина, да прощена.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Больше верь делам, нежели словам.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Богатый бедному не верит.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Бывает и виноватый прав.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Барышник и сам себе без божбы не верит.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Виноватого Бог помилует, а правого царь пожалует.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Вор у вора украл.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Где мера, там и вера.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Грех грехом, а вина виной.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Доверяй, но проверяй.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Кто Богу не грешен, царю не виноват!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Кто сам плут, тот другим не верит.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Кто много знает, мало верит.</a:t>
            </a:r>
            <a:endParaRPr lang="ru-RU">
              <a:latin typeface="Thames"/>
            </a:endParaRPr>
          </a:p>
          <a:p>
            <a:pPr marL="0" indent="0">
              <a:buNone/>
            </a:pPr>
            <a:endParaRPr lang="ru-RU" dirty="0">
              <a:latin typeface="Thames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67544D-F626-26D4-66AA-E7A9696F75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sz="1500" b="1" dirty="0">
                <a:latin typeface="Thames"/>
                <a:cs typeface="Times New Roman"/>
              </a:rPr>
              <a:t>Наш Филат не бывает виноват.</a:t>
            </a:r>
            <a:endParaRPr lang="ru-RU">
              <a:latin typeface="Thames"/>
            </a:endParaRPr>
          </a:p>
          <a:p>
            <a:r>
              <a:rPr lang="ru-RU" sz="1500" b="1" dirty="0">
                <a:latin typeface="Thames"/>
                <a:cs typeface="Times New Roman"/>
              </a:rPr>
              <a:t>Не верь брату родному, верь глазу своему кривому.</a:t>
            </a:r>
            <a:endParaRPr lang="ru-RU">
              <a:latin typeface="Thames"/>
            </a:endParaRPr>
          </a:p>
          <a:p>
            <a:r>
              <a:rPr lang="ru-RU" sz="1500" b="1" dirty="0">
                <a:latin typeface="Thames"/>
                <a:cs typeface="Times New Roman"/>
              </a:rPr>
              <a:t>Не виновата курочка, что грязна улочка.</a:t>
            </a:r>
            <a:endParaRPr lang="ru-RU" dirty="0">
              <a:latin typeface="Thames"/>
            </a:endParaRPr>
          </a:p>
          <a:p>
            <a:r>
              <a:rPr lang="ru-RU" sz="1500" b="1" dirty="0">
                <a:latin typeface="Thames"/>
                <a:cs typeface="Times New Roman"/>
              </a:rPr>
              <a:t>Отведаешь сам, поверишь и нам.</a:t>
            </a:r>
            <a:endParaRPr lang="ru-RU">
              <a:latin typeface="Thames"/>
            </a:endParaRPr>
          </a:p>
          <a:p>
            <a:r>
              <a:rPr lang="ru-RU" sz="1500" b="1" dirty="0">
                <a:latin typeface="Thames"/>
                <a:cs typeface="Times New Roman"/>
              </a:rPr>
              <a:t>Слушать его можно, а верить нельзя.</a:t>
            </a:r>
            <a:endParaRPr lang="ru-RU">
              <a:latin typeface="Thames"/>
            </a:endParaRPr>
          </a:p>
          <a:p>
            <a:r>
              <a:rPr lang="ru-RU" sz="1500" b="1" dirty="0">
                <a:latin typeface="Thames"/>
                <a:cs typeface="Times New Roman"/>
              </a:rPr>
              <a:t>Счастью не верь, а беды не пугайся.</a:t>
            </a:r>
            <a:endParaRPr lang="ru-RU">
              <a:latin typeface="Thames"/>
            </a:endParaRPr>
          </a:p>
          <a:p>
            <a:r>
              <a:rPr lang="ru-RU" sz="1500" b="1" dirty="0">
                <a:latin typeface="Thames"/>
                <a:cs typeface="Times New Roman"/>
              </a:rPr>
              <a:t>То и вина, что попался.</a:t>
            </a:r>
            <a:endParaRPr lang="ru-RU">
              <a:latin typeface="Thames"/>
            </a:endParaRPr>
          </a:p>
          <a:p>
            <a:r>
              <a:rPr lang="ru-RU" sz="1500" b="1" dirty="0">
                <a:latin typeface="Thames"/>
                <a:cs typeface="Times New Roman"/>
              </a:rPr>
              <a:t>У правого уши смеются, а у виноватого и язык уныл.</a:t>
            </a:r>
            <a:endParaRPr lang="ru-RU">
              <a:latin typeface="Thames"/>
            </a:endParaRPr>
          </a:p>
          <a:p>
            <a:r>
              <a:rPr lang="ru-RU" sz="1500" b="1" dirty="0">
                <a:latin typeface="Thames"/>
                <a:cs typeface="Times New Roman"/>
              </a:rPr>
              <a:t>Честь чести и на слово верит.</a:t>
            </a:r>
            <a:endParaRPr lang="ru-RU">
              <a:latin typeface="Thames"/>
            </a:endParaRPr>
          </a:p>
          <a:p>
            <a:r>
              <a:rPr lang="ru-RU" sz="1500" b="1" dirty="0">
                <a:latin typeface="Thames"/>
                <a:cs typeface="Times New Roman"/>
              </a:rPr>
              <a:t>Чем тут церковь виновата, коли поп дурак?</a:t>
            </a:r>
            <a:endParaRPr lang="ru-RU">
              <a:latin typeface="Thames"/>
            </a:endParaRPr>
          </a:p>
          <a:p>
            <a:r>
              <a:rPr lang="ru-RU" sz="1500" b="1" dirty="0">
                <a:latin typeface="Thames"/>
                <a:cs typeface="Times New Roman"/>
              </a:rPr>
              <a:t>Ум без разума беда.</a:t>
            </a:r>
            <a:endParaRPr lang="ru-RU">
              <a:latin typeface="Thames"/>
            </a:endParaRPr>
          </a:p>
          <a:p>
            <a:pPr marL="0" indent="0">
              <a:buNone/>
            </a:pPr>
            <a:endParaRPr lang="ru-RU" dirty="0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210347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180A2-D7EA-736B-DC35-638C3534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>
                <a:latin typeface="Thames"/>
                <a:cs typeface="Times New Roman"/>
              </a:rPr>
              <a:t>О ЧЕЛОВЕКЕ И ЕГО КАЧЕСТВАХ</a:t>
            </a:r>
            <a:endParaRPr lang="ru-RU">
              <a:latin typeface="Thame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5A458B-D776-BC3D-7989-204EB67B38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Человек не для себя родится.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Не имя красит человека, а человек имя.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Не место красит человека, а человек место.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Не одежда красит человека, а добрые дела.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Не суди об арбузе по корке, а о человеке — по платью.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Хорошие люди умирают, а дела их живут.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Самая трудная борьба — самого себя побороть.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Кто гнев свой одолевает, тот крепок бывает.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Кому много дано, с того много и спросится.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Слава греет, позор жжет.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За совесть, за честь хоть голову </a:t>
            </a:r>
            <a:r>
              <a:rPr lang="ru-RU" sz="1400" b="1" dirty="0" err="1">
                <a:latin typeface="Thames"/>
                <a:cs typeface="Times New Roman"/>
              </a:rPr>
              <a:t>снесть</a:t>
            </a:r>
            <a:r>
              <a:rPr lang="ru-RU" sz="1400" b="1" dirty="0">
                <a:latin typeface="Thames"/>
                <a:cs typeface="Times New Roman"/>
              </a:rPr>
              <a:t>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Честь ум рождает, бесчестье и последний отнимает.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Смерть лучше бесчестья.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Двух смертей не видать, а одной не миновать.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Глаза — зеркало души.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Лучше глаза лишиться, чем доброго имени.</a:t>
            </a:r>
            <a:endParaRPr lang="ru-RU" dirty="0">
              <a:latin typeface="Thames"/>
            </a:endParaRPr>
          </a:p>
          <a:p>
            <a:pPr marL="0" indent="0">
              <a:buNone/>
            </a:pPr>
            <a:endParaRPr lang="ru-RU" dirty="0">
              <a:latin typeface="Thames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D16BF5-5F49-6303-A96C-2B4CD5A284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Видать сокола по полету, а доброго молодца по походке.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Не ссылайся, сын, на отцовский чин.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Я — последняя буква в алфавите.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Скромность всякому к лицу.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Глаза не на месте — совесть не чиста.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Когда совесть раздавали, его дома не было.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>
                <a:latin typeface="Thames"/>
                <a:cs typeface="Times New Roman"/>
              </a:rPr>
              <a:t>У него стыда — что волос на камне.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>
                <a:latin typeface="Thames"/>
                <a:cs typeface="Times New Roman"/>
              </a:rPr>
              <a:t>Детей питать — в долг давать, отца-мать кормить — долг платить.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>
                <a:latin typeface="Thames"/>
                <a:cs typeface="Times New Roman"/>
              </a:rPr>
              <a:t>В семье не без урода.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Пустой колос всегда нос кверху дерет.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Тот человек пустой, кто полон самим собой.</a:t>
            </a:r>
            <a:endParaRPr lang="ru-RU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 err="1">
                <a:latin typeface="Thames"/>
                <a:cs typeface="Times New Roman"/>
              </a:rPr>
              <a:t>Самолюб</a:t>
            </a:r>
            <a:r>
              <a:rPr lang="ru-RU" sz="1400" b="1" dirty="0">
                <a:latin typeface="Thames"/>
                <a:cs typeface="Times New Roman"/>
              </a:rPr>
              <a:t> никому не люб.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Наряд соколий, а походка воронья.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Нарядилась, что павлин, а кричит, как ворона.</a:t>
            </a:r>
            <a:endParaRPr lang="ru-RU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b="1" dirty="0">
                <a:latin typeface="Thames"/>
                <a:cs typeface="Times New Roman"/>
              </a:rPr>
              <a:t>Одним ухом слушает, в другое выпускает.</a:t>
            </a:r>
            <a:endParaRPr lang="ru-RU" dirty="0">
              <a:latin typeface="Thames"/>
            </a:endParaRPr>
          </a:p>
          <a:p>
            <a:pPr marL="0" indent="0">
              <a:buNone/>
            </a:pPr>
            <a:endParaRPr lang="ru-RU" dirty="0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4017199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"Пословицы и поговорки как фольклорная энциклопедия ценностей воспитания"</vt:lpstr>
      <vt:lpstr>Пословицы и поговорки , как средство нравственного воспитания дошкольников</vt:lpstr>
      <vt:lpstr>Пословицы и поговорки.</vt:lpstr>
      <vt:lpstr> Почему именно они? Да всё просто.</vt:lpstr>
      <vt:lpstr>Презентация PowerPoint</vt:lpstr>
      <vt:lpstr>О БОГАТСТВЕ И БЕДНОСТИ</vt:lpstr>
      <vt:lpstr>О ДРУЖБЕ</vt:lpstr>
      <vt:lpstr>О ВИНЕ</vt:lpstr>
      <vt:lpstr>О ЧЕЛОВЕКЕ И ЕГО КАЧЕСТВАХ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97</cp:revision>
  <dcterms:created xsi:type="dcterms:W3CDTF">2024-01-04T12:41:31Z</dcterms:created>
  <dcterms:modified xsi:type="dcterms:W3CDTF">2024-01-04T12:58:54Z</dcterms:modified>
</cp:coreProperties>
</file>