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2308712E-A13B-440B-AC36-A11A6AB46600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B62078-5400-4235-A5A8-50E409ECD83C}" type="slidenum">
              <a:rPr lang="ru-RU" smtClean="0"/>
              <a:t>‹#›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8712E-A13B-440B-AC36-A11A6AB46600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62078-5400-4235-A5A8-50E409ECD8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8712E-A13B-440B-AC36-A11A6AB46600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62078-5400-4235-A5A8-50E409ECD83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08712E-A13B-440B-AC36-A11A6AB46600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DB62078-5400-4235-A5A8-50E409ECD83C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8712E-A13B-440B-AC36-A11A6AB46600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B62078-5400-4235-A5A8-50E409ECD83C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308712E-A13B-440B-AC36-A11A6AB46600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DB62078-5400-4235-A5A8-50E409ECD83C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308712E-A13B-440B-AC36-A11A6AB46600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DB62078-5400-4235-A5A8-50E409ECD83C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8712E-A13B-440B-AC36-A11A6AB46600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B62078-5400-4235-A5A8-50E409ECD83C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8712E-A13B-440B-AC36-A11A6AB46600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B62078-5400-4235-A5A8-50E409ECD83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308712E-A13B-440B-AC36-A11A6AB46600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DB62078-5400-4235-A5A8-50E409ECD83C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2308712E-A13B-440B-AC36-A11A6AB46600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5DB62078-5400-4235-A5A8-50E409ECD83C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2308712E-A13B-440B-AC36-A11A6AB46600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5DB62078-5400-4235-A5A8-50E409ECD83C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7.jpe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10" Type="http://schemas.openxmlformats.org/officeDocument/2006/relationships/image" Target="../media/image3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1.png"/><Relationship Id="rId11" Type="http://schemas.openxmlformats.org/officeDocument/2006/relationships/image" Target="../media/image3.pn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Государственное бюджетное дошкольное образовательное 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учреждение           детский 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сад№ 10 Василеостровского района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5657671"/>
            <a:ext cx="6174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Авторы:</a:t>
            </a:r>
          </a:p>
          <a:p>
            <a:pPr lvl="0"/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Бабкина Ирина Валентиновна, воспитатель</a:t>
            </a:r>
          </a:p>
          <a:p>
            <a:pPr lvl="0"/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Неизвестная Мария Владимировна, воспитатель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5576" y="1700808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FFFF00"/>
                </a:solidFill>
              </a:rPr>
              <a:t>« Ижорский  костюм»</a:t>
            </a:r>
            <a:endParaRPr lang="ru-RU" sz="5400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12" y="2780928"/>
            <a:ext cx="4248472" cy="2839396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63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86"/>
    </mc:Choice>
    <mc:Fallback>
      <p:transition spd="slow" advTm="7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3111">
            <a:off x="6777283" y="67881"/>
            <a:ext cx="2016224" cy="198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1256" y="1037740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95000"/>
                  </a:schemeClr>
                </a:solidFill>
              </a:rPr>
              <a:t>Ижора — один из древнейших народов, населявших территорию Ленинградской области.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39" y="1792532"/>
            <a:ext cx="4896544" cy="25971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5811" y="4944410"/>
            <a:ext cx="5652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95000"/>
                  </a:schemeClr>
                </a:solidFill>
              </a:rPr>
              <a:t>Их название происходит от реки Ижоры, впадающей в Неву....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437112"/>
            <a:ext cx="3969310" cy="225131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83568" y="53557"/>
            <a:ext cx="58198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dirty="0" smtClean="0">
                <a:solidFill>
                  <a:srgbClr val="FF0000"/>
                </a:solidFill>
              </a:rPr>
              <a:t>                    </a:t>
            </a:r>
            <a:r>
              <a:rPr lang="ru-RU" sz="4400" dirty="0" smtClean="0">
                <a:solidFill>
                  <a:srgbClr val="FFFF00"/>
                </a:solidFill>
              </a:rPr>
              <a:t>Ижора</a:t>
            </a:r>
            <a:endParaRPr lang="ru-RU" sz="4400" dirty="0">
              <a:solidFill>
                <a:srgbClr val="FFFF00"/>
              </a:solidFill>
            </a:endParaRPr>
          </a:p>
        </p:txBody>
      </p:sp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84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713"/>
    </mc:Choice>
    <mc:Fallback>
      <p:transition advTm="10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-593649"/>
            <a:ext cx="68407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                                                          </a:t>
            </a:r>
            <a:r>
              <a:rPr lang="ru-RU" sz="4400" dirty="0" smtClean="0">
                <a:solidFill>
                  <a:srgbClr val="FFFF00"/>
                </a:solidFill>
              </a:rPr>
              <a:t>Женский костюм</a:t>
            </a:r>
            <a:endParaRPr lang="ru-RU" sz="4400" dirty="0">
              <a:solidFill>
                <a:srgbClr val="FFFF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297" y="777332"/>
            <a:ext cx="2948195" cy="36968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884" y="4604079"/>
            <a:ext cx="2333183" cy="21795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184" y="4604079"/>
            <a:ext cx="2304256" cy="21829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2249024" cy="27324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574" y="1469448"/>
            <a:ext cx="1952898" cy="28197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1124744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</a:rPr>
              <a:t>Холщевая рубаха</a:t>
            </a:r>
            <a:endParaRPr lang="ru-RU" sz="20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5445224"/>
            <a:ext cx="1872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</a:rPr>
              <a:t>Фибула</a:t>
            </a:r>
          </a:p>
          <a:p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</a:rPr>
              <a:t>(серебряная пряжка)</a:t>
            </a:r>
            <a:endParaRPr lang="ru-RU" sz="20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08304" y="4869160"/>
            <a:ext cx="1728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</a:rPr>
              <a:t>Сарафан</a:t>
            </a:r>
          </a:p>
          <a:p>
            <a:r>
              <a:rPr lang="ru-RU" sz="2000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</a:rPr>
              <a:t>из двух частей</a:t>
            </a:r>
            <a:endParaRPr lang="ru-RU" sz="2000" b="1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6004">
            <a:off x="7017673" y="94974"/>
            <a:ext cx="1387847" cy="1364716"/>
          </a:xfrm>
          <a:prstGeom prst="rect">
            <a:avLst/>
          </a:prstGeom>
        </p:spPr>
      </p:pic>
      <p:pic>
        <p:nvPicPr>
          <p:cNvPr id="14" name="Звук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47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44"/>
    </mc:Choice>
    <mc:Fallback>
      <p:transition spd="slow" advTm="49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814037"/>
            <a:ext cx="2646404" cy="33184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7050">
            <a:off x="6213340" y="1155960"/>
            <a:ext cx="2687960" cy="20159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789040"/>
            <a:ext cx="2675273" cy="17765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4516">
            <a:off x="307921" y="1047057"/>
            <a:ext cx="2344733" cy="21786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93096"/>
            <a:ext cx="4572000" cy="22993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4" y="3356992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</a:rPr>
              <a:t>Передник</a:t>
            </a:r>
            <a:endParaRPr lang="ru-RU" sz="20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4248" y="564649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</a:rPr>
              <a:t>Спинной пояс</a:t>
            </a:r>
            <a:endParaRPr lang="ru-RU" sz="20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64088" y="6093296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</a:rPr>
              <a:t>Раковины Каури «</a:t>
            </a:r>
            <a:r>
              <a:rPr lang="ru-RU" sz="2000" b="1" dirty="0">
                <a:solidFill>
                  <a:schemeClr val="tx1">
                    <a:lumMod val="95000"/>
                  </a:schemeClr>
                </a:solidFill>
              </a:rPr>
              <a:t>змеиные головы»,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34048" y="-34931"/>
            <a:ext cx="51742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dirty="0">
                <a:solidFill>
                  <a:srgbClr val="FFFF00"/>
                </a:solidFill>
              </a:rPr>
              <a:t>Женский костюм</a:t>
            </a:r>
          </a:p>
        </p:txBody>
      </p:sp>
      <p:pic>
        <p:nvPicPr>
          <p:cNvPr id="13" name="Звук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97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014"/>
    </mc:Choice>
    <mc:Fallback>
      <p:transition advTm="25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62996" y="67271"/>
            <a:ext cx="6120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FFFF00"/>
                </a:solidFill>
              </a:rPr>
              <a:t>Мужской  костюм</a:t>
            </a:r>
            <a:endParaRPr lang="ru-RU" sz="4400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39359"/>
            <a:ext cx="3055419" cy="45943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504" y="836712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>
                    <a:lumMod val="95000"/>
                  </a:schemeClr>
                </a:solidFill>
              </a:rPr>
              <a:t>Мужская одежда отличалась простотой: </a:t>
            </a:r>
          </a:p>
          <a:p>
            <a:r>
              <a:rPr lang="ru-RU" sz="2000" b="1" dirty="0">
                <a:solidFill>
                  <a:schemeClr val="tx1">
                    <a:lumMod val="95000"/>
                  </a:schemeClr>
                </a:solidFill>
              </a:rPr>
              <a:t>широкие штаны и длинная рубаха из домотканой светлой </a:t>
            </a: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</a:rPr>
              <a:t>материи. </a:t>
            </a:r>
            <a:endParaRPr lang="ru-RU" sz="2000" b="1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3" y="1739359"/>
            <a:ext cx="1872208" cy="445864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596336" y="5373216"/>
            <a:ext cx="12580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</a:schemeClr>
                </a:solidFill>
              </a:rPr>
              <a:t>Льняной </a:t>
            </a:r>
          </a:p>
          <a:p>
            <a:r>
              <a:rPr lang="ru-RU" b="1" dirty="0" smtClean="0">
                <a:solidFill>
                  <a:schemeClr val="tx1">
                    <a:lumMod val="95000"/>
                  </a:schemeClr>
                </a:solidFill>
              </a:rPr>
              <a:t>кафтан</a:t>
            </a:r>
            <a:r>
              <a:rPr lang="ru-RU" b="1" dirty="0">
                <a:solidFill>
                  <a:schemeClr val="tx1">
                    <a:lumMod val="95000"/>
                  </a:schemeClr>
                </a:solidFill>
              </a:rPr>
              <a:t>.</a:t>
            </a: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09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97"/>
    </mc:Choice>
    <mc:Fallback>
      <p:transition spd="slow" advTm="11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188640"/>
            <a:ext cx="47132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rgbClr val="FFFF00"/>
                </a:solidFill>
              </a:rPr>
              <a:t>Свадебный наряд</a:t>
            </a:r>
            <a:endParaRPr lang="ru-RU" sz="4400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1" y="1052736"/>
            <a:ext cx="3272491" cy="49419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76" y="1412776"/>
            <a:ext cx="3059832" cy="12522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5" y="3516277"/>
            <a:ext cx="2654300" cy="1714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013" y="2780928"/>
            <a:ext cx="1779491" cy="384022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54376" y="397113"/>
            <a:ext cx="25049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</a:rPr>
              <a:t>Орнамент  </a:t>
            </a:r>
            <a:r>
              <a:rPr lang="ru-RU" sz="2000" b="1" dirty="0">
                <a:solidFill>
                  <a:schemeClr val="tx1">
                    <a:lumMod val="95000"/>
                  </a:schemeClr>
                </a:solidFill>
              </a:rPr>
              <a:t>с изображением </a:t>
            </a: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</a:rPr>
              <a:t>коней и петухов</a:t>
            </a:r>
            <a:endParaRPr lang="ru-RU" sz="20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71232" y="3116167"/>
            <a:ext cx="7710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</a:rPr>
              <a:t>пояс</a:t>
            </a:r>
            <a:endParaRPr lang="ru-RU" sz="20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72183" y="1369247"/>
            <a:ext cx="203126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</a:rPr>
              <a:t>Женский </a:t>
            </a:r>
          </a:p>
          <a:p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</a:rPr>
              <a:t>головной убор</a:t>
            </a:r>
          </a:p>
          <a:p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tx1">
                    <a:lumMod val="95000"/>
                  </a:schemeClr>
                </a:solidFill>
              </a:rPr>
              <a:t>саппано</a:t>
            </a:r>
            <a:endParaRPr lang="ru-RU" sz="2000" b="1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80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390"/>
    </mc:Choice>
    <mc:Fallback>
      <p:transition spd="slow" advTm="57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116632"/>
            <a:ext cx="7632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FFFF00"/>
                </a:solidFill>
              </a:rPr>
              <a:t>Задания:</a:t>
            </a:r>
            <a:endParaRPr lang="ru-RU" sz="44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978143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</a:rPr>
              <a:t>1.  </a:t>
            </a:r>
            <a:r>
              <a:rPr lang="ru-RU" sz="2400" b="1" dirty="0" smtClean="0">
                <a:solidFill>
                  <a:schemeClr val="tx1">
                    <a:lumMod val="95000"/>
                  </a:schemeClr>
                </a:solidFill>
              </a:rPr>
              <a:t>Как называли украшения на поясе из раковин каури ?</a:t>
            </a:r>
            <a:endParaRPr lang="ru-RU" sz="2400" b="1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73" y="2348880"/>
            <a:ext cx="2996624" cy="15063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7" y="2311926"/>
            <a:ext cx="2337445" cy="14964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886" y="1933121"/>
            <a:ext cx="1702032" cy="20398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7544" y="1700808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Змеиные  головы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79912" y="1556792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Куринные лапки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88224" y="1700808"/>
            <a:ext cx="2555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Зубы дракона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520" y="3855183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95000"/>
                  </a:schemeClr>
                </a:solidFill>
              </a:rPr>
              <a:t>2. Как называли женскую одежду состоящую из двух частей?</a:t>
            </a:r>
            <a:endParaRPr lang="ru-RU" sz="2400" b="1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98" y="5054994"/>
            <a:ext cx="1275606" cy="170080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597" y="5054213"/>
            <a:ext cx="1655696" cy="165569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047666"/>
            <a:ext cx="1854916" cy="17328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3990" y="4716519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Платье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3868" y="4548369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Купальник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57802" y="4497591"/>
            <a:ext cx="284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Сарафан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49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80"/>
    </mc:Choice>
    <mc:Fallback>
      <p:transition spd="slow" advTm="32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404664"/>
            <a:ext cx="2462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400" dirty="0">
                <a:solidFill>
                  <a:srgbClr val="FFFF00"/>
                </a:solidFill>
              </a:rPr>
              <a:t>Задания:</a:t>
            </a:r>
            <a:endParaRPr lang="ru-RU" sz="44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268760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FFFF">
                    <a:lumMod val="95000"/>
                  </a:srgbClr>
                </a:solidFill>
              </a:rPr>
              <a:t>3.  </a:t>
            </a:r>
            <a:r>
              <a:rPr lang="ru-RU" sz="2400" b="1" dirty="0" smtClean="0">
                <a:solidFill>
                  <a:srgbClr val="FFFFFF">
                    <a:lumMod val="95000"/>
                  </a:srgbClr>
                </a:solidFill>
              </a:rPr>
              <a:t>Чем закрепляли у горла длинную женскую рубаху?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6" y="2420888"/>
            <a:ext cx="1728192" cy="11550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1" y="2373620"/>
            <a:ext cx="1324189" cy="117588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373620"/>
            <a:ext cx="1368152" cy="129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4743" y="4061978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solidFill>
                  <a:srgbClr val="FFFFFF">
                    <a:lumMod val="95000"/>
                  </a:srgbClr>
                </a:solidFill>
              </a:rPr>
              <a:t>4.  </a:t>
            </a:r>
            <a:r>
              <a:rPr lang="ru-RU" sz="2400" b="1" dirty="0" smtClean="0">
                <a:solidFill>
                  <a:srgbClr val="FFFFFF">
                    <a:lumMod val="95000"/>
                  </a:srgbClr>
                </a:solidFill>
              </a:rPr>
              <a:t>Каких животных вышивали по краю мужских рубах?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12" y="5190956"/>
            <a:ext cx="1546192" cy="14174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5190956"/>
            <a:ext cx="1886230" cy="14146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236005"/>
            <a:ext cx="1853547" cy="13901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307796" y="5085184"/>
            <a:ext cx="1404156" cy="14041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3100" y="472943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орлы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27783" y="4629610"/>
            <a:ext cx="1814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петухи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32040" y="462762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львы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07796" y="4544770"/>
            <a:ext cx="1584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кони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7636" y="1998090"/>
            <a:ext cx="2815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булавка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86137" y="2004288"/>
            <a:ext cx="2021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заколка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00192" y="199809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фибула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0" name="Звук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23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58"/>
    </mc:Choice>
    <mc:Fallback>
      <p:transition spd="slow" advTm="25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260648"/>
            <a:ext cx="54239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400" dirty="0" smtClean="0">
                <a:solidFill>
                  <a:srgbClr val="FFFF00"/>
                </a:solidFill>
              </a:rPr>
              <a:t>Творческое 3адание:</a:t>
            </a:r>
            <a:endParaRPr lang="ru-RU" sz="4400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832">
            <a:off x="4576882" y="1094726"/>
            <a:ext cx="4221088" cy="42210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6715">
            <a:off x="465158" y="1274797"/>
            <a:ext cx="4572000" cy="3238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5613796"/>
            <a:ext cx="8388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FFFF00"/>
                </a:solidFill>
              </a:rPr>
              <a:t>СПАСИБО   ЗА  ВНИМАНИЕ!</a:t>
            </a:r>
            <a:endParaRPr lang="ru-RU" sz="4400" dirty="0">
              <a:solidFill>
                <a:srgbClr val="FFFF00"/>
              </a:solidFill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74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05"/>
    </mc:Choice>
    <mc:Fallback>
      <p:transition spd="slow" advTm="15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692</TotalTime>
  <Words>170</Words>
  <Application>Microsoft Office PowerPoint</Application>
  <PresentationFormat>Экран (4:3)</PresentationFormat>
  <Paragraphs>50</Paragraphs>
  <Slides>9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BlackTie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komp</dc:creator>
  <cp:lastModifiedBy>komp</cp:lastModifiedBy>
  <cp:revision>44</cp:revision>
  <dcterms:created xsi:type="dcterms:W3CDTF">2022-10-20T10:41:44Z</dcterms:created>
  <dcterms:modified xsi:type="dcterms:W3CDTF">2022-11-28T11:51:57Z</dcterms:modified>
</cp:coreProperties>
</file>