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8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90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7" d="100"/>
          <a:sy n="87" d="100"/>
        </p:scale>
        <p:origin x="666" y="66"/>
      </p:cViewPr>
      <p:guideLst>
        <p:guide orient="horz" pos="2160"/>
        <p:guide pos="390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FE02B-10DB-47BA-B1C4-220DC5F12E23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D3E69-2AEE-4035-82A9-DC57D492C9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9329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FE02B-10DB-47BA-B1C4-220DC5F12E23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D3E69-2AEE-4035-82A9-DC57D492C9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57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FE02B-10DB-47BA-B1C4-220DC5F12E23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D3E69-2AEE-4035-82A9-DC57D492C9B6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75392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FE02B-10DB-47BA-B1C4-220DC5F12E23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D3E69-2AEE-4035-82A9-DC57D492C9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4744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FE02B-10DB-47BA-B1C4-220DC5F12E23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D3E69-2AEE-4035-82A9-DC57D492C9B6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504705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FE02B-10DB-47BA-B1C4-220DC5F12E23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D3E69-2AEE-4035-82A9-DC57D492C9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81332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FE02B-10DB-47BA-B1C4-220DC5F12E23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D3E69-2AEE-4035-82A9-DC57D492C9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91593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FE02B-10DB-47BA-B1C4-220DC5F12E23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D3E69-2AEE-4035-82A9-DC57D492C9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3734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FE02B-10DB-47BA-B1C4-220DC5F12E23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D3E69-2AEE-4035-82A9-DC57D492C9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8478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FE02B-10DB-47BA-B1C4-220DC5F12E23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D3E69-2AEE-4035-82A9-DC57D492C9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501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FE02B-10DB-47BA-B1C4-220DC5F12E23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D3E69-2AEE-4035-82A9-DC57D492C9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0501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FE02B-10DB-47BA-B1C4-220DC5F12E23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D3E69-2AEE-4035-82A9-DC57D492C9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0022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FE02B-10DB-47BA-B1C4-220DC5F12E23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D3E69-2AEE-4035-82A9-DC57D492C9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7747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FE02B-10DB-47BA-B1C4-220DC5F12E23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D3E69-2AEE-4035-82A9-DC57D492C9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5037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FE02B-10DB-47BA-B1C4-220DC5F12E23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D3E69-2AEE-4035-82A9-DC57D492C9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4456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FE02B-10DB-47BA-B1C4-220DC5F12E23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D3E69-2AEE-4035-82A9-DC57D492C9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99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5FE02B-10DB-47BA-B1C4-220DC5F12E23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9ED3E69-2AEE-4035-82A9-DC57D492C9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2247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Петушок и бобовое зернышко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58"/>
          <a:stretch/>
        </p:blipFill>
        <p:spPr bwMode="auto">
          <a:xfrm>
            <a:off x="242906" y="230748"/>
            <a:ext cx="10699913" cy="6396503"/>
          </a:xfrm>
          <a:prstGeom prst="rect">
            <a:avLst/>
          </a:prstGeom>
          <a:ln w="2286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14070" y="4716955"/>
            <a:ext cx="9144000" cy="2554274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 </a:t>
            </a:r>
            <a:b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Кумулятивная сказка в воспитании дошкольников»</a:t>
            </a:r>
            <a:b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14070" y="489199"/>
            <a:ext cx="8779759" cy="831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ГБДОУ детский сад № 35 </a:t>
            </a:r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Василеостровского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района Санкт-Петербурга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6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AudioMix_13-11-23_23-55-02-95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928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8482"/>
    </mc:Choice>
    <mc:Fallback>
      <p:transition spd="slow" advClick="0" advTm="184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6707"/>
          <a:stretch/>
        </p:blipFill>
        <p:spPr>
          <a:xfrm>
            <a:off x="0" y="105819"/>
            <a:ext cx="12005215" cy="6646361"/>
          </a:xfrm>
          <a:ln w="76200">
            <a:solidFill>
              <a:schemeClr val="accent1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6433" y="6051029"/>
            <a:ext cx="10955033" cy="1320800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праздничной обстановки, колорита народной жизни.</a:t>
            </a:r>
            <a:b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201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233"/>
    </mc:Choice>
    <mc:Fallback>
      <p:transition spd="slow" advTm="20233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58" y="125388"/>
            <a:ext cx="9915032" cy="6607223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35131" y="3749547"/>
            <a:ext cx="8596668" cy="3880773"/>
          </a:xfrm>
        </p:spPr>
        <p:txBody>
          <a:bodyPr/>
          <a:lstStyle/>
          <a:p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лесу дрова рубили, рукавицу позабыли.        </a:t>
            </a:r>
          </a:p>
          <a:p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Припев: Топор-рукавица, рукавица и топор.            </a:t>
            </a:r>
          </a:p>
          <a:p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Рукавица – </a:t>
            </a:r>
            <a:r>
              <a:rPr lang="ru-RU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шубница</a:t>
            </a:r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наши девки умницы. </a:t>
            </a:r>
          </a:p>
          <a:p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Взяли девки рукавицы и пошли дрова рубить.</a:t>
            </a:r>
          </a:p>
          <a:p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Повстречали казаков, тут уж девкам не до дров. </a:t>
            </a:r>
          </a:p>
          <a:p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Рукавица дров не рубит, а топор не греет рук.</a:t>
            </a:r>
          </a:p>
          <a:p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Рукавицу под забор, отдыхать иду домой!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5844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744"/>
    </mc:Choice>
    <mc:Fallback>
      <p:transition spd="slow" advTm="19744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78" y="85170"/>
            <a:ext cx="10035738" cy="6687660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33928" y="5596102"/>
            <a:ext cx="9368851" cy="1176728"/>
          </a:xfrm>
        </p:spPr>
        <p:txBody>
          <a:bodyPr>
            <a:normAutofit lnSpcReduction="10000"/>
          </a:bodyPr>
          <a:lstStyle/>
          <a:p>
            <a:pPr lvl="0"/>
            <a:r>
              <a:rPr lang="ru-RU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пошло тут веселье, до утра веселились, а под утро спать завалились!</a:t>
            </a:r>
          </a:p>
          <a:p>
            <a:r>
              <a:rPr lang="ru-RU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Сказка складом, а песня ладом красна.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7899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648"/>
    </mc:Choice>
    <mc:Fallback>
      <p:transition spd="slow" advTm="19648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35"/>
          <a:stretch/>
        </p:blipFill>
        <p:spPr>
          <a:xfrm>
            <a:off x="143368" y="108547"/>
            <a:ext cx="11164022" cy="6640905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05616" y="586623"/>
            <a:ext cx="8596668" cy="1452040"/>
          </a:xfrm>
        </p:spPr>
        <p:txBody>
          <a:bodyPr/>
          <a:lstStyle/>
          <a:p>
            <a:pPr marL="0" indent="0">
              <a:buNone/>
            </a:pPr>
            <a:r>
              <a:rPr lang="ru-RU" sz="6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8191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976"/>
    </mc:Choice>
    <mc:Fallback>
      <p:transition spd="slow" advTm="19976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89014" y="234696"/>
            <a:ext cx="5476578" cy="725424"/>
          </a:xfrm>
        </p:spPr>
        <p:txBody>
          <a:bodyPr/>
          <a:lstStyle/>
          <a:p>
            <a:r>
              <a:rPr lang="ru-RU" dirty="0" smtClean="0"/>
              <a:t>Авторы мастер-класса:</a:t>
            </a:r>
            <a:endParaRPr lang="ru-RU" dirty="0"/>
          </a:p>
        </p:txBody>
      </p:sp>
      <p:pic>
        <p:nvPicPr>
          <p:cNvPr id="1027" name="Picture 3" descr="C:\Users\User\Downloads\436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86" y="1240390"/>
            <a:ext cx="3075679" cy="3944892"/>
          </a:xfrm>
          <a:prstGeom prst="rect">
            <a:avLst/>
          </a:prstGeom>
          <a:ln w="2286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5297424" y="5519928"/>
            <a:ext cx="5476578" cy="72542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 smtClean="0"/>
              <a:t>Воспитатель: </a:t>
            </a:r>
          </a:p>
          <a:p>
            <a:r>
              <a:rPr lang="ru-RU" dirty="0" err="1" smtClean="0"/>
              <a:t>Кобяшова</a:t>
            </a:r>
            <a:r>
              <a:rPr lang="ru-RU" dirty="0" smtClean="0"/>
              <a:t> Наталья Ивановна</a:t>
            </a:r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78046" y="5501640"/>
            <a:ext cx="5476578" cy="72542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 smtClean="0"/>
              <a:t>Музыкальный руководитель: </a:t>
            </a:r>
            <a:r>
              <a:rPr lang="ru-RU" dirty="0" err="1" smtClean="0"/>
              <a:t>Шарунова</a:t>
            </a:r>
            <a:r>
              <a:rPr lang="ru-RU" dirty="0" smtClean="0"/>
              <a:t> Ольга Константиновна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984" y="1240390"/>
            <a:ext cx="3105553" cy="3944892"/>
          </a:xfrm>
          <a:prstGeom prst="rect">
            <a:avLst/>
          </a:prstGeom>
          <a:ln w="2286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093192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02"/>
    </mc:Choice>
    <mc:Fallback>
      <p:transition spd="slow" advTm="7202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33" y="40480"/>
            <a:ext cx="10169866" cy="6777040"/>
          </a:xfrm>
          <a:prstGeom prst="rect">
            <a:avLst/>
          </a:prstGeom>
          <a:ln w="76200">
            <a:solidFill>
              <a:srgbClr val="92D050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3234" y="190382"/>
            <a:ext cx="10515600" cy="1325563"/>
          </a:xfrm>
        </p:spPr>
        <p:txBody>
          <a:bodyPr>
            <a:normAutofit/>
          </a:bodyPr>
          <a:lstStyle/>
          <a:p>
            <a:pPr lvl="0" algn="ctr"/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Музыкальная инсценировка русской народной сказки «Петушок и бобовое зернышко»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94387" y="4553261"/>
            <a:ext cx="11482464" cy="2897865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</a:t>
            </a: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lvl="0" indent="0">
              <a:buNone/>
            </a:pP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закрепить знания о русских народных сказках, развивать воображение в процессе знакомства со сказкой «Петушок и бобовое зернышко».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расширить музыкально-этнографические знания знакомством с разными жанрами народного музыкального искусства.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756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472"/>
    </mc:Choice>
    <mc:Fallback>
      <p:transition spd="slow" advTm="19472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77" y="120394"/>
            <a:ext cx="9930023" cy="6617212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2561" y="3870588"/>
            <a:ext cx="8596668" cy="1320800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  <a:b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Образовательные: формировать у детей умение передавать содержание сказки, исполнять образцы народной музыки.</a:t>
            </a:r>
            <a:b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28377" y="5303342"/>
            <a:ext cx="10515600" cy="1322310"/>
          </a:xfrm>
        </p:spPr>
        <p:txBody>
          <a:bodyPr/>
          <a:lstStyle/>
          <a:p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Курочка— Ко-ко-ко! Петушок-петушок, почему ты лежишь, не дышишь?</a:t>
            </a:r>
          </a:p>
          <a:p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Петух — Бобком подавился... Пойди к корове, попроси маслица — бобок проглотить...</a:t>
            </a:r>
          </a:p>
          <a:p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Курочке помогают девочки-подружки, заводят хоровод с Коровушкой.</a:t>
            </a:r>
          </a:p>
          <a:p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656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160"/>
    </mc:Choice>
    <mc:Fallback>
      <p:transition spd="slow" advTm="1916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53" y="65659"/>
            <a:ext cx="10094297" cy="6726682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7703" y="65659"/>
            <a:ext cx="10094297" cy="1320800"/>
          </a:xfrm>
        </p:spPr>
        <p:txBody>
          <a:bodyPr>
            <a:normAutofit fontScale="90000"/>
          </a:bodyPr>
          <a:lstStyle/>
          <a:p>
            <a:r>
              <a:rPr lang="ru-RU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Развивающие: развивать внимание, наблюдательность, умение делать выводы, устанавливать причинно-следственные связи.</a:t>
            </a:r>
            <a:r>
              <a:rPr lang="ru-RU" b="1" dirty="0">
                <a:solidFill>
                  <a:srgbClr val="002060"/>
                </a:solidFill>
              </a:rPr>
              <a:t/>
            </a:r>
            <a:br>
              <a:rPr lang="ru-RU" b="1" dirty="0">
                <a:solidFill>
                  <a:srgbClr val="002060"/>
                </a:solidFill>
              </a:rPr>
            </a:b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5653" y="5177698"/>
            <a:ext cx="9480030" cy="1798820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Курочка — Ко-ко-ко!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Печея-печея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дай мне калачей! </a:t>
            </a:r>
            <a:endParaRPr lang="ru-RU" sz="24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Калачи 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косарям, косари дадут сена, сено — корове, корова даст маслица, маслице — петушку. </a:t>
            </a:r>
            <a:endParaRPr lang="ru-RU" sz="24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Петушок 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лежит, не дышит, бобком подавился!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9374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738"/>
    </mc:Choice>
    <mc:Fallback>
      <p:transition spd="slow" advTm="18738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06" y="79673"/>
            <a:ext cx="10052235" cy="6698653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706" y="79673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Воспитательные: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взаимопомощь, любовь к русским народным сказкам, музыкальному фольклору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468849" y="3290341"/>
            <a:ext cx="5067925" cy="356765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Пословицы про кузнеца:</a:t>
            </a:r>
          </a:p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кузнеца руки черны, да хлеб бел</a:t>
            </a:r>
          </a:p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Кузнецом никто не рождается</a:t>
            </a:r>
          </a:p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Кузнец клещи берет — от огня руки бережет</a:t>
            </a:r>
          </a:p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Кузнецу лихо, что в кузнице тихо</a:t>
            </a:r>
          </a:p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на дворе лед, так кузнецу мед</a:t>
            </a:r>
          </a:p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кузнеца углей не проси</a:t>
            </a:r>
          </a:p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кузнеца — что стукнул, то пятак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026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664"/>
    </mc:Choice>
    <mc:Fallback>
      <p:transition spd="slow" advTm="19664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79" y="88085"/>
            <a:ext cx="10026990" cy="6681830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139" y="5463293"/>
            <a:ext cx="12063621" cy="1875626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Планируемые результаты: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переносят поступки героев на повседневную жизнь, личный опыт, самостоятельно исполняют литературный и музыкальный материал.</a:t>
            </a:r>
            <a:b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323881" y="116514"/>
            <a:ext cx="2700639" cy="62077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Курочка принесла маслице Петушку, Петушок сглотнул маслица и бобок проглотил</a:t>
            </a: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Вскочил и запел: «Кукареку-у-у-у!»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9278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128"/>
    </mc:Choice>
    <mc:Fallback>
      <p:transition spd="slow" advTm="19128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49"/>
          <a:stretch/>
        </p:blipFill>
        <p:spPr>
          <a:xfrm>
            <a:off x="82596" y="3439174"/>
            <a:ext cx="2705341" cy="3351344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670" y="165527"/>
            <a:ext cx="11765509" cy="1325563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Предметно-развивающая среда: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печка, лавки, коврики, прялка, коса, топор, ухват, молоток, сено, кадушка с маслом, деревенская утварь, сноп., шумовые народные инструменты, костюмы.</a:t>
            </a:r>
            <a:b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23"/>
          <a:stretch/>
        </p:blipFill>
        <p:spPr>
          <a:xfrm>
            <a:off x="4537821" y="3595396"/>
            <a:ext cx="2423672" cy="3148840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19"/>
          <a:stretch/>
        </p:blipFill>
        <p:spPr>
          <a:xfrm>
            <a:off x="2165997" y="1585210"/>
            <a:ext cx="2586529" cy="3480918"/>
          </a:xfrm>
          <a:ln w="57150">
            <a:solidFill>
              <a:schemeClr val="accent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5" r="18537"/>
          <a:stretch/>
        </p:blipFill>
        <p:spPr>
          <a:xfrm>
            <a:off x="8711377" y="3837481"/>
            <a:ext cx="3366500" cy="2906755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36" b="6610"/>
          <a:stretch/>
        </p:blipFill>
        <p:spPr>
          <a:xfrm>
            <a:off x="7073379" y="1069154"/>
            <a:ext cx="2810078" cy="3190263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719986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760"/>
    </mc:Choice>
    <mc:Fallback>
      <p:transition spd="slow" advTm="1976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63"/>
          <a:stretch/>
        </p:blipFill>
        <p:spPr>
          <a:xfrm>
            <a:off x="128379" y="77326"/>
            <a:ext cx="11760125" cy="6703348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037505" y="3209901"/>
            <a:ext cx="8596668" cy="3880773"/>
          </a:xfrm>
        </p:spPr>
        <p:txBody>
          <a:bodyPr/>
          <a:lstStyle/>
          <a:p>
            <a:pPr lvl="0"/>
            <a:r>
              <a:rPr lang="ru-RU" dirty="0"/>
              <a:t> 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косила в девять кос,                 </a:t>
            </a:r>
            <a:b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Накосила один воз.</a:t>
            </a:r>
            <a:b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Косёночку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под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ёлочоку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Сама пошла к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милёночку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</a:p>
          <a:p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машина траву косит,            </a:t>
            </a:r>
            <a:b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Косит острая коса;</a:t>
            </a:r>
            <a:b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работа парня сушит,</a:t>
            </a:r>
            <a:b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Сушит девичья краса.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8642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680"/>
    </mc:Choice>
    <mc:Fallback>
      <p:transition spd="slow" advTm="1968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403</TotalTime>
  <Words>408</Words>
  <Application>Microsoft Office PowerPoint</Application>
  <PresentationFormat>Широкоэкранный</PresentationFormat>
  <Paragraphs>45</Paragraphs>
  <Slides>13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Calibri</vt:lpstr>
      <vt:lpstr>Times New Roman</vt:lpstr>
      <vt:lpstr>Trebuchet MS</vt:lpstr>
      <vt:lpstr>Wingdings 3</vt:lpstr>
      <vt:lpstr>Аспект</vt:lpstr>
      <vt:lpstr>Мастер-класс  «Кумулятивная сказка в воспитании дошкольников» </vt:lpstr>
      <vt:lpstr>Авторы мастер-класса:</vt:lpstr>
      <vt:lpstr>Музыкальная инсценировка русской народной сказки «Петушок и бобовое зернышко»</vt:lpstr>
      <vt:lpstr>Задачи:  Образовательные: формировать у детей умение передавать содержание сказки, исполнять образцы народной музыки. </vt:lpstr>
      <vt:lpstr>Развивающие: развивать внимание, наблюдательность, умение делать выводы, устанавливать причинно-следственные связи. </vt:lpstr>
      <vt:lpstr>Воспитательные: воспитывать взаимопомощь, любовь к русским народным сказкам, музыкальному фольклору</vt:lpstr>
      <vt:lpstr>Планируемые результаты: переносят поступки героев на повседневную жизнь, личный опыт, самостоятельно исполняют литературный и музыкальный материал. </vt:lpstr>
      <vt:lpstr>Предметно-развивающая среда: печка, лавки, коврики, прялка, коса, топор, ухват, молоток, сено, кадушка с маслом, деревенская утварь, сноп., шумовые народные инструменты, костюмы. </vt:lpstr>
      <vt:lpstr>Презентация PowerPoint</vt:lpstr>
      <vt:lpstr>Создание праздничной обстановки, колорита народной жизни. 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Мастер-класс «Кумулятивная сказка в воспитании дошкольников» </dc:title>
  <dc:creator>Red</dc:creator>
  <cp:lastModifiedBy>Наталья Дмитрик</cp:lastModifiedBy>
  <cp:revision>18</cp:revision>
  <dcterms:created xsi:type="dcterms:W3CDTF">2023-11-11T11:22:15Z</dcterms:created>
  <dcterms:modified xsi:type="dcterms:W3CDTF">2023-11-14T10:39:49Z</dcterms:modified>
</cp:coreProperties>
</file>